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63" r:id="rId7"/>
    <p:sldId id="273" r:id="rId8"/>
    <p:sldId id="274" r:id="rId9"/>
    <p:sldId id="275" r:id="rId10"/>
    <p:sldId id="283" r:id="rId11"/>
    <p:sldId id="262" r:id="rId12"/>
    <p:sldId id="264" r:id="rId13"/>
    <p:sldId id="277" r:id="rId14"/>
    <p:sldId id="265" r:id="rId15"/>
    <p:sldId id="278" r:id="rId16"/>
    <p:sldId id="270" r:id="rId17"/>
    <p:sldId id="279" r:id="rId18"/>
    <p:sldId id="280" r:id="rId19"/>
    <p:sldId id="281" r:id="rId20"/>
    <p:sldId id="284" r:id="rId21"/>
    <p:sldId id="285" r:id="rId22"/>
    <p:sldId id="286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B954"/>
    <a:srgbClr val="5CC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430F1-3A28-0F43-A660-B5C4FC87D14F}" v="4109" dt="2025-03-13T01:08:06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>
      <p:cViewPr varScale="1">
        <p:scale>
          <a:sx n="70" d="100"/>
          <a:sy n="70" d="100"/>
        </p:scale>
        <p:origin x="42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C6CD4-EF05-1146-ABD2-6CDC686CAD5F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31B52-7B7E-424E-8CD8-6B1CE14AF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2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31B52-7B7E-424E-8CD8-6B1CE14AF5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31B52-7B7E-424E-8CD8-6B1CE14AF5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91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31B52-7B7E-424E-8CD8-6B1CE14AF5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3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FB24-16AD-F6A6-E335-2903F30B9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67D29-ED8E-7D3F-D34B-5E50BDAEB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687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66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B954"/>
            </a:gs>
            <a:gs pos="86000">
              <a:schemeClr val="bg1"/>
            </a:gs>
            <a:gs pos="73000">
              <a:schemeClr val="bg1">
                <a:lumMod val="95000"/>
              </a:schemeClr>
            </a:gs>
            <a:gs pos="98000">
              <a:schemeClr val="bg1"/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FE61-D1FC-5131-00A1-EDAE8E62B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041" y="1341617"/>
            <a:ext cx="4531449" cy="3732539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sz="4800" b="1" i="1">
                <a:effectLst/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How to Create Popular Music on Spotify?</a:t>
            </a:r>
            <a:br>
              <a:rPr lang="en-US" sz="4200" b="1" i="1">
                <a:effectLst/>
                <a:latin typeface="+mn-lt"/>
                <a:ea typeface="Ayuthaya" pitchFamily="2" charset="-34"/>
                <a:cs typeface="Ayuthaya" pitchFamily="2" charset="-34"/>
              </a:rPr>
            </a:br>
            <a:endParaRPr lang="en-US" sz="4200" b="1" i="1">
              <a:latin typeface="+mn-lt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66727-C397-DF5F-383A-7AB3EB807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896" y="4736559"/>
            <a:ext cx="4767618" cy="920845"/>
          </a:xfrm>
        </p:spPr>
        <p:txBody>
          <a:bodyPr/>
          <a:lstStyle/>
          <a:p>
            <a:r>
              <a:rPr lang="en-US" b="1">
                <a:solidFill>
                  <a:srgbClr val="1DB954"/>
                </a:solidFill>
              </a:rPr>
              <a:t>Shiyu Pan </a:t>
            </a:r>
          </a:p>
          <a:p>
            <a:r>
              <a:rPr lang="en-US" b="1" err="1">
                <a:solidFill>
                  <a:srgbClr val="1DB954"/>
                </a:solidFill>
              </a:rPr>
              <a:t>Chuyang</a:t>
            </a:r>
            <a:r>
              <a:rPr lang="en-US" b="1">
                <a:solidFill>
                  <a:srgbClr val="1DB954"/>
                </a:solidFill>
              </a:rPr>
              <a:t> Yu</a:t>
            </a:r>
          </a:p>
        </p:txBody>
      </p:sp>
      <p:pic>
        <p:nvPicPr>
          <p:cNvPr id="8" name="Picture 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5DC8C446-BF32-468F-9C09-C00F753B8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07" y="2879196"/>
            <a:ext cx="4916904" cy="1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03496-0A3B-3E19-F1AF-EAF1D04D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6F7-ECAE-4DB9-311A-EBFBF593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58" y="256478"/>
            <a:ext cx="9079923" cy="871270"/>
          </a:xfrm>
        </p:spPr>
        <p:txBody>
          <a:bodyPr/>
          <a:lstStyle/>
          <a:p>
            <a:pPr algn="l"/>
            <a:r>
              <a:rPr lang="en-US" sz="5000">
                <a:solidFill>
                  <a:srgbClr val="00B050"/>
                </a:solidFill>
              </a:rPr>
              <a:t>Mode Preference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3D463-D8A1-2668-AE2F-954CF2B8A354}"/>
              </a:ext>
            </a:extLst>
          </p:cNvPr>
          <p:cNvSpPr txBox="1"/>
          <p:nvPr/>
        </p:nvSpPr>
        <p:spPr>
          <a:xfrm>
            <a:off x="342858" y="1127748"/>
            <a:ext cx="79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Music Mode</a:t>
            </a:r>
            <a:r>
              <a:rPr lang="en-US" sz="2400" b="1" i="1"/>
              <a:t> change music popularity ?</a:t>
            </a:r>
          </a:p>
        </p:txBody>
      </p:sp>
      <p:pic>
        <p:nvPicPr>
          <p:cNvPr id="6" name="Picture 5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06557089-DA68-C86D-9F55-F3FA3CBA7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526997-A367-37C5-0DF4-FB6275442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5" r="9158"/>
          <a:stretch/>
        </p:blipFill>
        <p:spPr>
          <a:xfrm>
            <a:off x="1279910" y="1999018"/>
            <a:ext cx="4136572" cy="3179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59C198-B227-8E4C-F442-C79F759DA738}"/>
              </a:ext>
            </a:extLst>
          </p:cNvPr>
          <p:cNvSpPr txBox="1"/>
          <p:nvPr/>
        </p:nvSpPr>
        <p:spPr>
          <a:xfrm>
            <a:off x="6575949" y="246111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70.69%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A354C-D7C9-FFFB-0942-FCBB36E0E3C1}"/>
              </a:ext>
            </a:extLst>
          </p:cNvPr>
          <p:cNvSpPr txBox="1"/>
          <p:nvPr/>
        </p:nvSpPr>
        <p:spPr>
          <a:xfrm>
            <a:off x="6575949" y="2983418"/>
            <a:ext cx="43361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M</a:t>
            </a:r>
            <a:r>
              <a:rPr lang="en-US" altLang="zh-CN">
                <a:solidFill>
                  <a:srgbClr val="00B050"/>
                </a:solidFill>
              </a:rPr>
              <a:t>ajor-key</a:t>
            </a:r>
            <a:endParaRPr lang="en-US">
              <a:solidFill>
                <a:srgbClr val="00B050"/>
              </a:solidFill>
            </a:endParaRPr>
          </a:p>
          <a:p>
            <a:r>
              <a:rPr lang="en-US" altLang="zh-CN"/>
              <a:t>Balanced tempo, energy, and danceability make a track catchy and joyful </a:t>
            </a:r>
            <a:r>
              <a:rPr lang="en-US" altLang="zh-CN">
                <a:sym typeface="Wingdings" panose="05000000000000000000" pitchFamily="2" charset="2"/>
              </a:rPr>
              <a:t></a:t>
            </a:r>
            <a:endParaRPr lang="en-US"/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Minor-key</a:t>
            </a:r>
          </a:p>
          <a:p>
            <a:r>
              <a:rPr lang="en-US"/>
              <a:t>Less popular but still have a place – resonate with a certain mood ˘◡˘</a:t>
            </a:r>
          </a:p>
        </p:txBody>
      </p:sp>
    </p:spTree>
    <p:extLst>
      <p:ext uri="{BB962C8B-B14F-4D97-AF65-F5344CB8AC3E}">
        <p14:creationId xmlns:p14="http://schemas.microsoft.com/office/powerpoint/2010/main" val="141300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218FA-3942-83CC-86AA-A1D73FE4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81505D54-569E-DA75-38DA-F2BDE2F01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7" y="1720718"/>
            <a:ext cx="8810847" cy="5048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3FB24-3639-C476-9220-22748232A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187" y="468879"/>
            <a:ext cx="11231776" cy="790174"/>
          </a:xfrm>
        </p:spPr>
        <p:txBody>
          <a:bodyPr/>
          <a:lstStyle/>
          <a:p>
            <a:pPr algn="l"/>
            <a:r>
              <a:rPr lang="en-US" altLang="zh-CN" sz="5000">
                <a:solidFill>
                  <a:srgbClr val="00B050"/>
                </a:solidFill>
              </a:rPr>
              <a:t>Correlations between Different Properties </a:t>
            </a:r>
            <a:endParaRPr lang="en-US" sz="500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6D5B1-FCCD-1D7C-12AB-C5BA1C178075}"/>
              </a:ext>
            </a:extLst>
          </p:cNvPr>
          <p:cNvSpPr txBox="1"/>
          <p:nvPr/>
        </p:nvSpPr>
        <p:spPr>
          <a:xfrm>
            <a:off x="8229598" y="2836049"/>
            <a:ext cx="3717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Strong Positive 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CE379-B635-DBAA-4F78-136E135E3ACC}"/>
              </a:ext>
            </a:extLst>
          </p:cNvPr>
          <p:cNvSpPr txBox="1"/>
          <p:nvPr/>
        </p:nvSpPr>
        <p:spPr>
          <a:xfrm>
            <a:off x="442557" y="1259053"/>
            <a:ext cx="79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Loudness</a:t>
            </a:r>
            <a:r>
              <a:rPr lang="en-US" sz="2400" b="1" i="1"/>
              <a:t> change music </a:t>
            </a:r>
            <a:r>
              <a:rPr lang="en-US" sz="2400" b="1" i="1">
                <a:solidFill>
                  <a:srgbClr val="1DB954"/>
                </a:solidFill>
              </a:rPr>
              <a:t>Energy</a:t>
            </a:r>
            <a:r>
              <a:rPr lang="en-US" sz="2400" b="1" i="1"/>
              <a:t>?</a:t>
            </a:r>
          </a:p>
        </p:txBody>
      </p:sp>
      <p:pic>
        <p:nvPicPr>
          <p:cNvPr id="7" name="Picture 6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8880ACB2-F264-702D-87F8-3E75A3D2D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D2704A-3FA7-A203-35B4-E42848B009A0}"/>
              </a:ext>
            </a:extLst>
          </p:cNvPr>
          <p:cNvSpPr txBox="1"/>
          <p:nvPr/>
        </p:nvSpPr>
        <p:spPr>
          <a:xfrm>
            <a:off x="8624445" y="3497769"/>
            <a:ext cx="3097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As </a:t>
            </a:r>
            <a:r>
              <a:rPr lang="en-US">
                <a:solidFill>
                  <a:srgbClr val="00B050"/>
                </a:solidFill>
              </a:rPr>
              <a:t>Loudness (dB) </a:t>
            </a:r>
            <a:r>
              <a:rPr lang="en-US"/>
              <a:t>increases, </a:t>
            </a:r>
            <a:r>
              <a:rPr lang="en-US">
                <a:solidFill>
                  <a:srgbClr val="00B050"/>
                </a:solidFill>
              </a:rPr>
              <a:t>Energy (Index)</a:t>
            </a:r>
            <a:r>
              <a:rPr lang="en-US"/>
              <a:t> tends to increase as well.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/>
              <a:t>Energy peaks around Loudness -1.5~0.0 </a:t>
            </a:r>
            <a:r>
              <a:rPr lang="en-US" b="1" i="1" err="1"/>
              <a:t>dB.</a:t>
            </a:r>
            <a:r>
              <a:rPr lang="en-US" b="1" i="1"/>
              <a:t> 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037E1C5-24F8-25AA-7D5A-815995ABBBB8}"/>
              </a:ext>
            </a:extLst>
          </p:cNvPr>
          <p:cNvSpPr/>
          <p:nvPr/>
        </p:nvSpPr>
        <p:spPr>
          <a:xfrm rot="8583954">
            <a:off x="391119" y="2243354"/>
            <a:ext cx="6900793" cy="2978524"/>
          </a:xfrm>
          <a:prstGeom prst="arc">
            <a:avLst>
              <a:gd name="adj1" fmla="val 11865817"/>
              <a:gd name="adj2" fmla="val 20705143"/>
            </a:avLst>
          </a:prstGeom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CC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76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4144F-D0CD-0582-994F-268D5CE16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energy&#10;&#10;AI-generated content may be incorrect.">
            <a:extLst>
              <a:ext uri="{FF2B5EF4-FFF2-40B4-BE49-F238E27FC236}">
                <a16:creationId xmlns:a16="http://schemas.microsoft.com/office/drawing/2014/main" id="{6E70AE2B-DCF1-8158-7704-FE09DD260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18"/>
            <a:ext cx="8252297" cy="4953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B26DA-E1E2-404F-25A8-085DDE36B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39" y="83913"/>
            <a:ext cx="11231776" cy="1130331"/>
          </a:xfrm>
        </p:spPr>
        <p:txBody>
          <a:bodyPr/>
          <a:lstStyle/>
          <a:p>
            <a:pPr algn="l"/>
            <a:r>
              <a:rPr lang="en-US" altLang="zh-CN" sz="5000">
                <a:solidFill>
                  <a:srgbClr val="00B050"/>
                </a:solidFill>
              </a:rPr>
              <a:t>Correlations between Different Properties </a:t>
            </a:r>
            <a:endParaRPr lang="en-US" sz="500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AC468-E7EB-1305-1122-61003948CA4C}"/>
              </a:ext>
            </a:extLst>
          </p:cNvPr>
          <p:cNvSpPr txBox="1"/>
          <p:nvPr/>
        </p:nvSpPr>
        <p:spPr>
          <a:xfrm>
            <a:off x="442557" y="1259053"/>
            <a:ext cx="79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Energy</a:t>
            </a:r>
            <a:r>
              <a:rPr lang="en-US" sz="2400" b="1" i="1"/>
              <a:t> change audience </a:t>
            </a:r>
            <a:r>
              <a:rPr lang="en-US" sz="2400" b="1" i="1">
                <a:solidFill>
                  <a:srgbClr val="1DB954"/>
                </a:solidFill>
              </a:rPr>
              <a:t>Valence</a:t>
            </a:r>
            <a:r>
              <a:rPr lang="en-US" sz="2400" b="1" i="1"/>
              <a:t>?</a:t>
            </a:r>
          </a:p>
        </p:txBody>
      </p:sp>
      <p:pic>
        <p:nvPicPr>
          <p:cNvPr id="6" name="Picture 5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48D23339-DE1B-C91F-208B-1C15DB2E1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83761-AA93-C7D5-D6DD-361C1E859D4D}"/>
              </a:ext>
            </a:extLst>
          </p:cNvPr>
          <p:cNvSpPr txBox="1"/>
          <p:nvPr/>
        </p:nvSpPr>
        <p:spPr>
          <a:xfrm>
            <a:off x="7977233" y="2362123"/>
            <a:ext cx="4047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Inverted U-Shape Correlation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2EA2-E171-8CB9-53D9-46EFBB802821}"/>
              </a:ext>
            </a:extLst>
          </p:cNvPr>
          <p:cNvSpPr txBox="1"/>
          <p:nvPr/>
        </p:nvSpPr>
        <p:spPr>
          <a:xfrm>
            <a:off x="8244344" y="3017479"/>
            <a:ext cx="3947655" cy="324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1700">
                <a:solidFill>
                  <a:srgbClr val="00B050"/>
                </a:solidFill>
              </a:rPr>
              <a:t>Low Energy:</a:t>
            </a:r>
          </a:p>
          <a:p>
            <a:pPr>
              <a:lnSpc>
                <a:spcPct val="110000"/>
              </a:lnSpc>
            </a:pPr>
            <a:r>
              <a:rPr lang="en-US" sz="1700"/>
              <a:t>Sad &amp; Calm – </a:t>
            </a:r>
            <a:r>
              <a:rPr lang="en-US" sz="1700">
                <a:solidFill>
                  <a:srgbClr val="00B050"/>
                </a:solidFill>
              </a:rPr>
              <a:t>Low Valence </a:t>
            </a:r>
          </a:p>
          <a:p>
            <a:pPr>
              <a:lnSpc>
                <a:spcPct val="110000"/>
              </a:lnSpc>
            </a:pPr>
            <a:endParaRPr lang="en-US" sz="1700">
              <a:solidFill>
                <a:srgbClr val="00B050"/>
              </a:solidFill>
            </a:endParaRPr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1700">
                <a:solidFill>
                  <a:srgbClr val="00B050"/>
                </a:solidFill>
              </a:rPr>
              <a:t>Moderate Energy:</a:t>
            </a:r>
          </a:p>
          <a:p>
            <a:pPr>
              <a:lnSpc>
                <a:spcPct val="110000"/>
              </a:lnSpc>
            </a:pPr>
            <a:r>
              <a:rPr lang="en-US" sz="1700"/>
              <a:t>Lively &amp; Engaging – </a:t>
            </a:r>
            <a:r>
              <a:rPr lang="en-US" sz="1700">
                <a:solidFill>
                  <a:srgbClr val="00B050"/>
                </a:solidFill>
              </a:rPr>
              <a:t>Valence Peaks</a:t>
            </a:r>
          </a:p>
          <a:p>
            <a:pPr>
              <a:lnSpc>
                <a:spcPct val="110000"/>
              </a:lnSpc>
            </a:pPr>
            <a:r>
              <a:rPr lang="en-US" sz="1700">
                <a:solidFill>
                  <a:srgbClr val="00B050"/>
                </a:solidFill>
              </a:rPr>
              <a:t> </a:t>
            </a:r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1700">
                <a:solidFill>
                  <a:srgbClr val="00B050"/>
                </a:solidFill>
              </a:rPr>
              <a:t>High Energy:</a:t>
            </a:r>
          </a:p>
          <a:p>
            <a:pPr>
              <a:lnSpc>
                <a:spcPct val="110000"/>
              </a:lnSpc>
            </a:pPr>
            <a:r>
              <a:rPr lang="en-US" sz="1700"/>
              <a:t>Tense &amp; Aggressive – </a:t>
            </a:r>
            <a:r>
              <a:rPr lang="en-US" sz="1700">
                <a:solidFill>
                  <a:srgbClr val="00B050"/>
                </a:solidFill>
              </a:rPr>
              <a:t>Valence Declines</a:t>
            </a:r>
          </a:p>
          <a:p>
            <a:pPr>
              <a:lnSpc>
                <a:spcPct val="110000"/>
              </a:lnSpc>
            </a:pPr>
            <a:endParaRPr lang="en-US" sz="1700">
              <a:solidFill>
                <a:srgbClr val="00B050"/>
              </a:solidFill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i="1"/>
              <a:t>Valence peaks around Energy 0.72~0.81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96C6DDA-5ACD-810C-EF92-BE0C92849DBB}"/>
              </a:ext>
            </a:extLst>
          </p:cNvPr>
          <p:cNvSpPr/>
          <p:nvPr/>
        </p:nvSpPr>
        <p:spPr>
          <a:xfrm>
            <a:off x="1033670" y="2430328"/>
            <a:ext cx="7209182" cy="2181429"/>
          </a:xfrm>
          <a:custGeom>
            <a:avLst/>
            <a:gdLst>
              <a:gd name="connsiteX0" fmla="*/ 0 w 7209182"/>
              <a:gd name="connsiteY0" fmla="*/ 2181429 h 2181429"/>
              <a:gd name="connsiteX1" fmla="*/ 1152939 w 7209182"/>
              <a:gd name="connsiteY1" fmla="*/ 1174263 h 2181429"/>
              <a:gd name="connsiteX2" fmla="*/ 2716695 w 7209182"/>
              <a:gd name="connsiteY2" fmla="*/ 365881 h 2181429"/>
              <a:gd name="connsiteX3" fmla="*/ 4253947 w 7209182"/>
              <a:gd name="connsiteY3" fmla="*/ 34576 h 2181429"/>
              <a:gd name="connsiteX4" fmla="*/ 5645426 w 7209182"/>
              <a:gd name="connsiteY4" fmla="*/ 61081 h 2181429"/>
              <a:gd name="connsiteX5" fmla="*/ 6665843 w 7209182"/>
              <a:gd name="connsiteY5" fmla="*/ 485150 h 2181429"/>
              <a:gd name="connsiteX6" fmla="*/ 7209182 w 7209182"/>
              <a:gd name="connsiteY6" fmla="*/ 1412802 h 218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09182" h="2181429">
                <a:moveTo>
                  <a:pt x="0" y="2181429"/>
                </a:moveTo>
                <a:cubicBezTo>
                  <a:pt x="350078" y="1829141"/>
                  <a:pt x="700157" y="1476854"/>
                  <a:pt x="1152939" y="1174263"/>
                </a:cubicBezTo>
                <a:cubicBezTo>
                  <a:pt x="1605721" y="871672"/>
                  <a:pt x="2199860" y="555829"/>
                  <a:pt x="2716695" y="365881"/>
                </a:cubicBezTo>
                <a:cubicBezTo>
                  <a:pt x="3233530" y="175933"/>
                  <a:pt x="3765825" y="85376"/>
                  <a:pt x="4253947" y="34576"/>
                </a:cubicBezTo>
                <a:cubicBezTo>
                  <a:pt x="4742069" y="-16224"/>
                  <a:pt x="5243443" y="-14015"/>
                  <a:pt x="5645426" y="61081"/>
                </a:cubicBezTo>
                <a:cubicBezTo>
                  <a:pt x="6047409" y="136177"/>
                  <a:pt x="6405217" y="259863"/>
                  <a:pt x="6665843" y="485150"/>
                </a:cubicBezTo>
                <a:cubicBezTo>
                  <a:pt x="6926469" y="710437"/>
                  <a:pt x="7067825" y="1061619"/>
                  <a:pt x="7209182" y="1412802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5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A9CD3-765F-DD1B-B9E1-F4406EBE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3E2B-BCA0-6458-CC16-7041133CA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39" y="83913"/>
            <a:ext cx="11231776" cy="1130331"/>
          </a:xfrm>
        </p:spPr>
        <p:txBody>
          <a:bodyPr/>
          <a:lstStyle/>
          <a:p>
            <a:pPr algn="l"/>
            <a:r>
              <a:rPr lang="en-US" altLang="zh-CN" sz="5000">
                <a:solidFill>
                  <a:srgbClr val="00B050"/>
                </a:solidFill>
              </a:rPr>
              <a:t>Correlations between Different Properties </a:t>
            </a:r>
            <a:endParaRPr lang="en-US" sz="500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7C289-94B1-DD5B-AC32-F08CC3D02827}"/>
              </a:ext>
            </a:extLst>
          </p:cNvPr>
          <p:cNvSpPr txBox="1"/>
          <p:nvPr/>
        </p:nvSpPr>
        <p:spPr>
          <a:xfrm>
            <a:off x="442557" y="1259053"/>
            <a:ext cx="79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Energy</a:t>
            </a:r>
            <a:r>
              <a:rPr lang="en-US" sz="2400" b="1" i="1"/>
              <a:t> change music </a:t>
            </a:r>
            <a:r>
              <a:rPr lang="en-US" sz="2400" b="1" i="1" err="1">
                <a:solidFill>
                  <a:srgbClr val="1DB954"/>
                </a:solidFill>
              </a:rPr>
              <a:t>Acousticness</a:t>
            </a:r>
            <a:r>
              <a:rPr lang="en-US" sz="2400" b="1" i="1"/>
              <a:t>?</a:t>
            </a:r>
          </a:p>
        </p:txBody>
      </p:sp>
      <p:pic>
        <p:nvPicPr>
          <p:cNvPr id="6" name="Picture 5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ADF31E2D-1E34-4B30-028B-CACFF5256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pic>
        <p:nvPicPr>
          <p:cNvPr id="8" name="Picture 7" descr="A graph of a bar chart&#10;&#10;AI-generated content may be incorrect.">
            <a:extLst>
              <a:ext uri="{FF2B5EF4-FFF2-40B4-BE49-F238E27FC236}">
                <a16:creationId xmlns:a16="http://schemas.microsoft.com/office/drawing/2014/main" id="{8A10178E-3B1D-4F7D-61B1-DB09BC7C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00" y="1720718"/>
            <a:ext cx="8563325" cy="5053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CCD329-11F5-16D7-20C2-CDAF6754787F}"/>
              </a:ext>
            </a:extLst>
          </p:cNvPr>
          <p:cNvSpPr txBox="1"/>
          <p:nvPr/>
        </p:nvSpPr>
        <p:spPr>
          <a:xfrm>
            <a:off x="7443521" y="2336077"/>
            <a:ext cx="4047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Strong Negative 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9CE7F-B149-3563-68A9-6100646E4BE9}"/>
              </a:ext>
            </a:extLst>
          </p:cNvPr>
          <p:cNvSpPr txBox="1"/>
          <p:nvPr/>
        </p:nvSpPr>
        <p:spPr>
          <a:xfrm>
            <a:off x="7731905" y="2969231"/>
            <a:ext cx="4047894" cy="318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/>
              <a:t>Higher-</a:t>
            </a:r>
            <a:r>
              <a:rPr lang="en-US">
                <a:solidFill>
                  <a:srgbClr val="00B050"/>
                </a:solidFill>
              </a:rPr>
              <a:t>Energy</a:t>
            </a:r>
            <a:r>
              <a:rPr lang="en-US"/>
              <a:t> music often involves electronic production, strong beats, and amplified sound, which reduces its </a:t>
            </a:r>
            <a:r>
              <a:rPr lang="en-US" err="1">
                <a:solidFill>
                  <a:srgbClr val="00B050"/>
                </a:solidFill>
              </a:rPr>
              <a:t>Acousticness</a:t>
            </a:r>
            <a:r>
              <a:rPr lang="en-US">
                <a:solidFill>
                  <a:srgbClr val="00B050"/>
                </a:solidFill>
              </a:rPr>
              <a:t> (Softness &amp; Tenderness)</a:t>
            </a:r>
            <a:r>
              <a:rPr lang="en-US"/>
              <a:t>.</a:t>
            </a:r>
          </a:p>
          <a:p>
            <a:pPr>
              <a:lnSpc>
                <a:spcPct val="140000"/>
              </a:lnSpc>
            </a:pPr>
            <a:endParaRPr lang="en-US"/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i="1" err="1"/>
              <a:t>Acousticness</a:t>
            </a:r>
            <a:r>
              <a:rPr lang="en-US" b="1" i="1"/>
              <a:t> peaks around Energy 0.00~0.03 </a:t>
            </a: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C288F8C3-044B-B20A-49A9-88F15ADF2BE7}"/>
              </a:ext>
            </a:extLst>
          </p:cNvPr>
          <p:cNvSpPr/>
          <p:nvPr/>
        </p:nvSpPr>
        <p:spPr>
          <a:xfrm rot="12937336">
            <a:off x="2265654" y="2428047"/>
            <a:ext cx="6900793" cy="2465470"/>
          </a:xfrm>
          <a:prstGeom prst="arc">
            <a:avLst>
              <a:gd name="adj1" fmla="val 11865817"/>
              <a:gd name="adj2" fmla="val 20041010"/>
            </a:avLst>
          </a:prstGeom>
          <a:ln w="3492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CC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4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703DD-D667-E3BC-9FC1-427BC9776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DC4F-A490-9C63-AAD4-529E5E417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39" y="83913"/>
            <a:ext cx="11231776" cy="1130331"/>
          </a:xfrm>
        </p:spPr>
        <p:txBody>
          <a:bodyPr/>
          <a:lstStyle/>
          <a:p>
            <a:pPr algn="l"/>
            <a:r>
              <a:rPr lang="en-US" altLang="zh-CN" sz="5000">
                <a:solidFill>
                  <a:srgbClr val="00B050"/>
                </a:solidFill>
              </a:rPr>
              <a:t>Correlations between Different Properties </a:t>
            </a:r>
            <a:endParaRPr lang="en-US" sz="500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8C50-AD9E-9BEA-72E0-191BFD6C9676}"/>
              </a:ext>
            </a:extLst>
          </p:cNvPr>
          <p:cNvSpPr txBox="1"/>
          <p:nvPr/>
        </p:nvSpPr>
        <p:spPr>
          <a:xfrm>
            <a:off x="442557" y="1259053"/>
            <a:ext cx="79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Tempo</a:t>
            </a:r>
            <a:r>
              <a:rPr lang="en-US" sz="2400" b="1" i="1"/>
              <a:t> change music </a:t>
            </a:r>
            <a:r>
              <a:rPr lang="en-US" sz="2400" b="1" i="1">
                <a:solidFill>
                  <a:srgbClr val="1DB954"/>
                </a:solidFill>
              </a:rPr>
              <a:t>Danceability</a:t>
            </a:r>
            <a:r>
              <a:rPr lang="en-US" sz="2400" b="1" i="1"/>
              <a:t>?</a:t>
            </a:r>
          </a:p>
        </p:txBody>
      </p:sp>
      <p:pic>
        <p:nvPicPr>
          <p:cNvPr id="6" name="Picture 5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7A7FAE29-62C6-28E3-A881-CE7EBDE6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pic>
        <p:nvPicPr>
          <p:cNvPr id="8" name="Picture 7" descr="A graph of a bar chart&#10;&#10;AI-generated content may be incorrect.">
            <a:extLst>
              <a:ext uri="{FF2B5EF4-FFF2-40B4-BE49-F238E27FC236}">
                <a16:creationId xmlns:a16="http://schemas.microsoft.com/office/drawing/2014/main" id="{8E350DDC-3D61-E939-C420-69396247B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7" y="1724701"/>
            <a:ext cx="6988654" cy="508582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EF4C1E42-3F8A-BC78-0E15-7000F4153D5A}"/>
              </a:ext>
            </a:extLst>
          </p:cNvPr>
          <p:cNvSpPr/>
          <p:nvPr/>
        </p:nvSpPr>
        <p:spPr>
          <a:xfrm>
            <a:off x="1179359" y="2231175"/>
            <a:ext cx="5764696" cy="2196445"/>
          </a:xfrm>
          <a:custGeom>
            <a:avLst/>
            <a:gdLst>
              <a:gd name="connsiteX0" fmla="*/ 0 w 5764696"/>
              <a:gd name="connsiteY0" fmla="*/ 2196445 h 2196445"/>
              <a:gd name="connsiteX1" fmla="*/ 781878 w 5764696"/>
              <a:gd name="connsiteY1" fmla="*/ 1679611 h 2196445"/>
              <a:gd name="connsiteX2" fmla="*/ 1722783 w 5764696"/>
              <a:gd name="connsiteY2" fmla="*/ 526672 h 2196445"/>
              <a:gd name="connsiteX3" fmla="*/ 2531165 w 5764696"/>
              <a:gd name="connsiteY3" fmla="*/ 9837 h 2196445"/>
              <a:gd name="connsiteX4" fmla="*/ 3551583 w 5764696"/>
              <a:gd name="connsiteY4" fmla="*/ 261628 h 2196445"/>
              <a:gd name="connsiteX5" fmla="*/ 4518991 w 5764696"/>
              <a:gd name="connsiteY5" fmla="*/ 1136272 h 2196445"/>
              <a:gd name="connsiteX6" fmla="*/ 5764696 w 5764696"/>
              <a:gd name="connsiteY6" fmla="*/ 1308550 h 219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4696" h="2196445">
                <a:moveTo>
                  <a:pt x="0" y="2196445"/>
                </a:moveTo>
                <a:cubicBezTo>
                  <a:pt x="247374" y="2077175"/>
                  <a:pt x="494748" y="1957906"/>
                  <a:pt x="781878" y="1679611"/>
                </a:cubicBezTo>
                <a:cubicBezTo>
                  <a:pt x="1069008" y="1401316"/>
                  <a:pt x="1431235" y="804968"/>
                  <a:pt x="1722783" y="526672"/>
                </a:cubicBezTo>
                <a:cubicBezTo>
                  <a:pt x="2014331" y="248376"/>
                  <a:pt x="2226365" y="54011"/>
                  <a:pt x="2531165" y="9837"/>
                </a:cubicBezTo>
                <a:cubicBezTo>
                  <a:pt x="2835965" y="-34337"/>
                  <a:pt x="3220279" y="73889"/>
                  <a:pt x="3551583" y="261628"/>
                </a:cubicBezTo>
                <a:cubicBezTo>
                  <a:pt x="3882887" y="449367"/>
                  <a:pt x="4150139" y="961785"/>
                  <a:pt x="4518991" y="1136272"/>
                </a:cubicBezTo>
                <a:cubicBezTo>
                  <a:pt x="4887843" y="1310759"/>
                  <a:pt x="5326269" y="1309654"/>
                  <a:pt x="5764696" y="130855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1C871-7E40-32DA-CB95-A6294B334A77}"/>
              </a:ext>
            </a:extLst>
          </p:cNvPr>
          <p:cNvSpPr txBox="1"/>
          <p:nvPr/>
        </p:nvSpPr>
        <p:spPr>
          <a:xfrm>
            <a:off x="6712827" y="2167418"/>
            <a:ext cx="4047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Inverted U-Shape Correlation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171A6-7DC4-DA71-AE11-DCC08A5DC98F}"/>
              </a:ext>
            </a:extLst>
          </p:cNvPr>
          <p:cNvSpPr txBox="1"/>
          <p:nvPr/>
        </p:nvSpPr>
        <p:spPr>
          <a:xfrm>
            <a:off x="7010443" y="2779846"/>
            <a:ext cx="5083992" cy="372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Slow Tempos (Below 60 BPM): </a:t>
            </a:r>
          </a:p>
          <a:p>
            <a:pPr>
              <a:lnSpc>
                <a:spcPct val="120000"/>
              </a:lnSpc>
            </a:pPr>
            <a:r>
              <a:rPr lang="en-US"/>
              <a:t>Too Sluggish for Dancing– </a:t>
            </a:r>
            <a:r>
              <a:rPr lang="en-US">
                <a:solidFill>
                  <a:srgbClr val="00B050"/>
                </a:solidFill>
              </a:rPr>
              <a:t>Lower Danceability</a:t>
            </a:r>
          </a:p>
          <a:p>
            <a:pPr>
              <a:lnSpc>
                <a:spcPct val="120000"/>
              </a:lnSpc>
            </a:pPr>
            <a:endParaRPr lang="en-US"/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Moderate Tempos (90–130 BPM):</a:t>
            </a:r>
          </a:p>
          <a:p>
            <a:pPr>
              <a:lnSpc>
                <a:spcPct val="120000"/>
              </a:lnSpc>
            </a:pPr>
            <a:r>
              <a:rPr lang="en-US"/>
              <a:t>Optimal Tempo for Dancing – </a:t>
            </a:r>
            <a:r>
              <a:rPr lang="en-US">
                <a:solidFill>
                  <a:srgbClr val="00B050"/>
                </a:solidFill>
              </a:rPr>
              <a:t>Highest Danceability Range </a:t>
            </a:r>
          </a:p>
          <a:p>
            <a:pPr>
              <a:lnSpc>
                <a:spcPct val="120000"/>
              </a:lnSpc>
            </a:pPr>
            <a:r>
              <a:rPr lang="en-US" b="1" i="1"/>
              <a:t> </a:t>
            </a:r>
            <a:endParaRPr lang="en-US"/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/>
              <a:t> </a:t>
            </a:r>
            <a:r>
              <a:rPr lang="en-US">
                <a:solidFill>
                  <a:srgbClr val="00B050"/>
                </a:solidFill>
              </a:rPr>
              <a:t>Fast Tempos (Above 150 BPM):</a:t>
            </a:r>
          </a:p>
          <a:p>
            <a:pPr>
              <a:lnSpc>
                <a:spcPct val="120000"/>
              </a:lnSpc>
            </a:pPr>
            <a:r>
              <a:rPr lang="en-US"/>
              <a:t>Too Chaotic for Dancing – </a:t>
            </a:r>
            <a:r>
              <a:rPr lang="en-US">
                <a:solidFill>
                  <a:srgbClr val="00B050"/>
                </a:solidFill>
              </a:rPr>
              <a:t>Danceability Declines</a:t>
            </a:r>
          </a:p>
          <a:p>
            <a:pPr>
              <a:lnSpc>
                <a:spcPct val="120000"/>
              </a:lnSpc>
            </a:pPr>
            <a:endParaRPr lang="en-US">
              <a:solidFill>
                <a:srgbClr val="00B05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i="1"/>
              <a:t>Danceability peaks around Tempo 120 BPM. </a:t>
            </a:r>
          </a:p>
        </p:txBody>
      </p:sp>
    </p:spTree>
    <p:extLst>
      <p:ext uri="{BB962C8B-B14F-4D97-AF65-F5344CB8AC3E}">
        <p14:creationId xmlns:p14="http://schemas.microsoft.com/office/powerpoint/2010/main" val="333781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E274B-11C4-E4D5-811E-488981119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3537-02EE-4A31-E4A1-C2035D3DD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39" y="83913"/>
            <a:ext cx="10911944" cy="1130331"/>
          </a:xfrm>
        </p:spPr>
        <p:txBody>
          <a:bodyPr/>
          <a:lstStyle/>
          <a:p>
            <a:pPr algn="l"/>
            <a:r>
              <a:rPr lang="en-US" altLang="zh-CN" sz="5000">
                <a:solidFill>
                  <a:srgbClr val="00B050"/>
                </a:solidFill>
              </a:rPr>
              <a:t>Correlations between Different Properties </a:t>
            </a:r>
            <a:endParaRPr lang="en-US" sz="500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B8878-F9FB-2AA2-4A16-82B65A5F1492}"/>
              </a:ext>
            </a:extLst>
          </p:cNvPr>
          <p:cNvSpPr txBox="1"/>
          <p:nvPr/>
        </p:nvSpPr>
        <p:spPr>
          <a:xfrm>
            <a:off x="442557" y="1259053"/>
            <a:ext cx="79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Tempo</a:t>
            </a:r>
            <a:r>
              <a:rPr lang="en-US" sz="2400" b="1" i="1"/>
              <a:t> change audience </a:t>
            </a:r>
            <a:r>
              <a:rPr lang="en-US" sz="2400" b="1" i="1">
                <a:solidFill>
                  <a:srgbClr val="1DB954"/>
                </a:solidFill>
              </a:rPr>
              <a:t>Valence</a:t>
            </a:r>
            <a:r>
              <a:rPr lang="en-US" sz="2400" b="1" i="1"/>
              <a:t>?</a:t>
            </a:r>
          </a:p>
        </p:txBody>
      </p:sp>
      <p:pic>
        <p:nvPicPr>
          <p:cNvPr id="6" name="Picture 5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E2DF8B69-6AF2-F6A5-5002-7A5461B31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pic>
        <p:nvPicPr>
          <p:cNvPr id="8" name="Picture 7" descr="A graph of a bar chart&#10;&#10;AI-generated content may be incorrect.">
            <a:extLst>
              <a:ext uri="{FF2B5EF4-FFF2-40B4-BE49-F238E27FC236}">
                <a16:creationId xmlns:a16="http://schemas.microsoft.com/office/drawing/2014/main" id="{E872F36C-7DAE-16E7-C06C-88C4BB817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527"/>
            <a:ext cx="8214301" cy="500856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8B0DA014-8764-71E0-2C3D-AF8EA40556AF}"/>
              </a:ext>
            </a:extLst>
          </p:cNvPr>
          <p:cNvSpPr/>
          <p:nvPr/>
        </p:nvSpPr>
        <p:spPr>
          <a:xfrm>
            <a:off x="1258268" y="2027583"/>
            <a:ext cx="6732104" cy="2941982"/>
          </a:xfrm>
          <a:custGeom>
            <a:avLst/>
            <a:gdLst>
              <a:gd name="connsiteX0" fmla="*/ 0 w 6732104"/>
              <a:gd name="connsiteY0" fmla="*/ 2941982 h 2941982"/>
              <a:gd name="connsiteX1" fmla="*/ 1179443 w 6732104"/>
              <a:gd name="connsiteY1" fmla="*/ 2345634 h 2941982"/>
              <a:gd name="connsiteX2" fmla="*/ 2120348 w 6732104"/>
              <a:gd name="connsiteY2" fmla="*/ 1484243 h 2941982"/>
              <a:gd name="connsiteX3" fmla="*/ 3074504 w 6732104"/>
              <a:gd name="connsiteY3" fmla="*/ 914400 h 2941982"/>
              <a:gd name="connsiteX4" fmla="*/ 4320208 w 6732104"/>
              <a:gd name="connsiteY4" fmla="*/ 689113 h 2941982"/>
              <a:gd name="connsiteX5" fmla="*/ 5353878 w 6732104"/>
              <a:gd name="connsiteY5" fmla="*/ 384313 h 2941982"/>
              <a:gd name="connsiteX6" fmla="*/ 6228521 w 6732104"/>
              <a:gd name="connsiteY6" fmla="*/ 79513 h 2941982"/>
              <a:gd name="connsiteX7" fmla="*/ 6732104 w 6732104"/>
              <a:gd name="connsiteY7" fmla="*/ 0 h 294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2104" h="2941982">
                <a:moveTo>
                  <a:pt x="0" y="2941982"/>
                </a:moveTo>
                <a:cubicBezTo>
                  <a:pt x="413026" y="2765286"/>
                  <a:pt x="826052" y="2588590"/>
                  <a:pt x="1179443" y="2345634"/>
                </a:cubicBezTo>
                <a:cubicBezTo>
                  <a:pt x="1532834" y="2102678"/>
                  <a:pt x="1804505" y="1722782"/>
                  <a:pt x="2120348" y="1484243"/>
                </a:cubicBezTo>
                <a:cubicBezTo>
                  <a:pt x="2436191" y="1245704"/>
                  <a:pt x="2707861" y="1046922"/>
                  <a:pt x="3074504" y="914400"/>
                </a:cubicBezTo>
                <a:cubicBezTo>
                  <a:pt x="3441147" y="781878"/>
                  <a:pt x="3940312" y="777461"/>
                  <a:pt x="4320208" y="689113"/>
                </a:cubicBezTo>
                <a:cubicBezTo>
                  <a:pt x="4700104" y="600765"/>
                  <a:pt x="5035826" y="485913"/>
                  <a:pt x="5353878" y="384313"/>
                </a:cubicBezTo>
                <a:cubicBezTo>
                  <a:pt x="5671930" y="282713"/>
                  <a:pt x="5998817" y="143565"/>
                  <a:pt x="6228521" y="79513"/>
                </a:cubicBezTo>
                <a:cubicBezTo>
                  <a:pt x="6458225" y="15461"/>
                  <a:pt x="6595164" y="7730"/>
                  <a:pt x="673210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4CC4A-8232-FF9E-501C-5D5DFDB9866C}"/>
              </a:ext>
            </a:extLst>
          </p:cNvPr>
          <p:cNvSpPr txBox="1"/>
          <p:nvPr/>
        </p:nvSpPr>
        <p:spPr>
          <a:xfrm>
            <a:off x="8140965" y="1940350"/>
            <a:ext cx="4047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/>
              <a:t>Positive Correlation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159E2-5FB3-5369-DEC0-BFC4DA70ED2B}"/>
              </a:ext>
            </a:extLst>
          </p:cNvPr>
          <p:cNvSpPr txBox="1"/>
          <p:nvPr/>
        </p:nvSpPr>
        <p:spPr>
          <a:xfrm>
            <a:off x="8305665" y="2560092"/>
            <a:ext cx="371849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/>
              <a:t>As Tempo increases, the Valence generally increases. </a:t>
            </a:r>
          </a:p>
          <a:p>
            <a:endParaRPr lang="en-US" sz="1700"/>
          </a:p>
          <a:p>
            <a:pPr marL="285750" indent="-285750">
              <a:buFont typeface="Wingdings" pitchFamily="2" charset="2"/>
              <a:buChar char="Ø"/>
            </a:pPr>
            <a:r>
              <a:rPr lang="en-US" sz="1700">
                <a:solidFill>
                  <a:srgbClr val="00B050"/>
                </a:solidFill>
              </a:rPr>
              <a:t>Low Tempo:</a:t>
            </a:r>
          </a:p>
          <a:p>
            <a:r>
              <a:rPr lang="en-US" sz="1700"/>
              <a:t>Slower &amp; Sadder – </a:t>
            </a:r>
            <a:r>
              <a:rPr lang="en-US" sz="1700">
                <a:solidFill>
                  <a:srgbClr val="00B050"/>
                </a:solidFill>
              </a:rPr>
              <a:t>Lower Valence</a:t>
            </a:r>
          </a:p>
          <a:p>
            <a:endParaRPr lang="en-US" sz="1700"/>
          </a:p>
          <a:p>
            <a:pPr marL="285750" indent="-285750">
              <a:buFont typeface="Wingdings" pitchFamily="2" charset="2"/>
              <a:buChar char="Ø"/>
            </a:pPr>
            <a:r>
              <a:rPr lang="en-US" sz="1700">
                <a:solidFill>
                  <a:srgbClr val="00B050"/>
                </a:solidFill>
              </a:rPr>
              <a:t>As Tempo Increasing:</a:t>
            </a:r>
          </a:p>
          <a:p>
            <a:r>
              <a:rPr lang="en-US" sz="1700"/>
              <a:t>Upbeat &amp; Happier – </a:t>
            </a:r>
            <a:r>
              <a:rPr lang="en-US" sz="1700">
                <a:solidFill>
                  <a:srgbClr val="00B050"/>
                </a:solidFill>
              </a:rPr>
              <a:t>Valence Increases</a:t>
            </a:r>
          </a:p>
          <a:p>
            <a:endParaRPr lang="en-US" sz="1700"/>
          </a:p>
          <a:p>
            <a:pPr marL="285750" indent="-285750">
              <a:buFont typeface="Wingdings" pitchFamily="2" charset="2"/>
              <a:buChar char="Ø"/>
            </a:pPr>
            <a:r>
              <a:rPr lang="en-US" sz="1700">
                <a:solidFill>
                  <a:srgbClr val="00B050"/>
                </a:solidFill>
              </a:rPr>
              <a:t>Extremely High Tempo:</a:t>
            </a:r>
          </a:p>
          <a:p>
            <a:r>
              <a:rPr lang="en-US" sz="1700"/>
              <a:t>Anxiety &amp; Tension – </a:t>
            </a:r>
            <a:r>
              <a:rPr lang="en-US" sz="1700">
                <a:solidFill>
                  <a:srgbClr val="00B050"/>
                </a:solidFill>
              </a:rPr>
              <a:t>Valence Declines</a:t>
            </a:r>
          </a:p>
          <a:p>
            <a:endParaRPr lang="en-US" sz="17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i="1"/>
              <a:t>Valence peaks around Tempo 204 BPM. </a:t>
            </a:r>
          </a:p>
          <a:p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2920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115BA-ED64-E6D1-9540-793695F45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DBB498F8-F267-74A4-3CA4-318F0B8ED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"/>
          <a:stretch/>
        </p:blipFill>
        <p:spPr>
          <a:xfrm>
            <a:off x="259639" y="1822344"/>
            <a:ext cx="7036230" cy="4734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4899DA-1B5A-BB70-09C9-14A477DB8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39" y="83913"/>
            <a:ext cx="11231776" cy="1130331"/>
          </a:xfrm>
        </p:spPr>
        <p:txBody>
          <a:bodyPr/>
          <a:lstStyle/>
          <a:p>
            <a:pPr algn="l"/>
            <a:r>
              <a:rPr lang="en-US" altLang="zh-CN" sz="5000">
                <a:solidFill>
                  <a:srgbClr val="00B050"/>
                </a:solidFill>
              </a:rPr>
              <a:t>Preference Maps</a:t>
            </a:r>
            <a:endParaRPr lang="en-US" sz="500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F8CC5C-AC81-9B90-2558-33E5647B3B45}"/>
              </a:ext>
            </a:extLst>
          </p:cNvPr>
          <p:cNvSpPr txBox="1"/>
          <p:nvPr/>
        </p:nvSpPr>
        <p:spPr>
          <a:xfrm>
            <a:off x="259639" y="1214244"/>
            <a:ext cx="382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>
                <a:solidFill>
                  <a:srgbClr val="00B050"/>
                </a:solidFill>
              </a:rPr>
              <a:t>Loudness</a:t>
            </a:r>
            <a:r>
              <a:rPr lang="en-US" altLang="zh-CN" sz="2400" b="1" i="1"/>
              <a:t> Preference Map</a:t>
            </a:r>
            <a:endParaRPr lang="en-US" sz="2400" b="1" i="1"/>
          </a:p>
        </p:txBody>
      </p:sp>
      <p:pic>
        <p:nvPicPr>
          <p:cNvPr id="6" name="Picture 5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3923E3F7-7846-52D2-6081-45F92F70A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C51AD5-2307-2C7A-FB50-89A89ABB4C0C}"/>
              </a:ext>
            </a:extLst>
          </p:cNvPr>
          <p:cNvSpPr txBox="1"/>
          <p:nvPr/>
        </p:nvSpPr>
        <p:spPr>
          <a:xfrm>
            <a:off x="8028069" y="2041209"/>
            <a:ext cx="9962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MAX </a:t>
            </a:r>
          </a:p>
          <a:p>
            <a:pPr algn="ctr"/>
            <a:r>
              <a:rPr lang="en-US" sz="2400" b="1"/>
              <a:t>J</a:t>
            </a:r>
            <a:r>
              <a:rPr lang="en-US" altLang="zh-CN" sz="2400" b="1"/>
              <a:t>apan</a:t>
            </a:r>
            <a:endParaRPr lang="en-US" sz="24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76C99D-0E7E-FD10-14C0-9FB43FCF2485}"/>
              </a:ext>
            </a:extLst>
          </p:cNvPr>
          <p:cNvSpPr txBox="1"/>
          <p:nvPr/>
        </p:nvSpPr>
        <p:spPr>
          <a:xfrm>
            <a:off x="7592460" y="4608382"/>
            <a:ext cx="18989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MIN</a:t>
            </a:r>
          </a:p>
          <a:p>
            <a:pPr algn="ctr"/>
            <a:r>
              <a:rPr lang="en-US" sz="2400" b="1"/>
              <a:t>S</a:t>
            </a:r>
            <a:r>
              <a:rPr lang="en-US" altLang="zh-CN" sz="2400" b="1"/>
              <a:t>outh Africa</a:t>
            </a:r>
            <a:endParaRPr lang="en-US" sz="2400" b="1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57C792-9D6F-B0A2-0236-C10B09986120}"/>
              </a:ext>
            </a:extLst>
          </p:cNvPr>
          <p:cNvSpPr/>
          <p:nvPr/>
        </p:nvSpPr>
        <p:spPr>
          <a:xfrm>
            <a:off x="1911927" y="4608382"/>
            <a:ext cx="1267691" cy="2070747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60B6B8-77A3-816E-162C-C5FAC2187CCE}"/>
              </a:ext>
            </a:extLst>
          </p:cNvPr>
          <p:cNvSpPr/>
          <p:nvPr/>
        </p:nvSpPr>
        <p:spPr>
          <a:xfrm>
            <a:off x="6473536" y="3856483"/>
            <a:ext cx="588251" cy="666041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B00C7B-5BF3-AABD-D39C-C846A74D0E91}"/>
              </a:ext>
            </a:extLst>
          </p:cNvPr>
          <p:cNvSpPr/>
          <p:nvPr/>
        </p:nvSpPr>
        <p:spPr>
          <a:xfrm>
            <a:off x="4082417" y="5444836"/>
            <a:ext cx="588251" cy="531939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0B66AE-7434-FA70-4D38-1DDF2999560D}"/>
              </a:ext>
            </a:extLst>
          </p:cNvPr>
          <p:cNvSpPr/>
          <p:nvPr/>
        </p:nvSpPr>
        <p:spPr>
          <a:xfrm>
            <a:off x="6336217" y="3718309"/>
            <a:ext cx="862888" cy="890073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5844F1-9C82-0C30-B8F9-E8A4D98EF4AF}"/>
              </a:ext>
            </a:extLst>
          </p:cNvPr>
          <p:cNvSpPr/>
          <p:nvPr/>
        </p:nvSpPr>
        <p:spPr>
          <a:xfrm>
            <a:off x="3448571" y="2806241"/>
            <a:ext cx="1267691" cy="1556820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F1B5C-74D3-740D-D242-2254206A7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8" y="5994585"/>
            <a:ext cx="1583009" cy="6845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E9CB9A-663A-9BC8-9E99-C5BD9D9E5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3" y="1179767"/>
            <a:ext cx="2731788" cy="24615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61C23F-D14F-D8EB-32C2-8D50D784D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6479" y="4363061"/>
            <a:ext cx="2219975" cy="168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3" grpId="0" animBg="1"/>
      <p:bldP spid="11" grpId="0" animBg="1"/>
      <p:bldP spid="13" grpId="0" animBg="1"/>
      <p:bldP spid="18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D0D36-477C-966C-2BDF-C907CEEE9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ABEF-A851-C78D-25FF-C6EA722D2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39" y="83913"/>
            <a:ext cx="11231776" cy="1130331"/>
          </a:xfrm>
        </p:spPr>
        <p:txBody>
          <a:bodyPr/>
          <a:lstStyle/>
          <a:p>
            <a:pPr algn="l"/>
            <a:r>
              <a:rPr lang="en-US" altLang="zh-CN" sz="5000">
                <a:solidFill>
                  <a:srgbClr val="00B050"/>
                </a:solidFill>
              </a:rPr>
              <a:t>Preference Maps</a:t>
            </a:r>
            <a:endParaRPr lang="en-US" sz="500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A8A5F-E6E9-DD57-7017-EDF5C7F533A0}"/>
              </a:ext>
            </a:extLst>
          </p:cNvPr>
          <p:cNvSpPr txBox="1"/>
          <p:nvPr/>
        </p:nvSpPr>
        <p:spPr>
          <a:xfrm>
            <a:off x="259639" y="1214244"/>
            <a:ext cx="3409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>
                <a:solidFill>
                  <a:srgbClr val="00B050"/>
                </a:solidFill>
              </a:rPr>
              <a:t>Energy</a:t>
            </a:r>
            <a:r>
              <a:rPr lang="en-US" altLang="zh-CN" sz="2400" b="1" i="1"/>
              <a:t> Preference Map</a:t>
            </a:r>
            <a:endParaRPr lang="en-US" sz="2400" b="1" i="1"/>
          </a:p>
        </p:txBody>
      </p:sp>
      <p:pic>
        <p:nvPicPr>
          <p:cNvPr id="5" name="Picture 4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0CF3C5AD-CD62-6498-83C0-D3D8279E7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DDC5B6-0D8D-3A92-ED74-6CBD45F81459}"/>
              </a:ext>
            </a:extLst>
          </p:cNvPr>
          <p:cNvSpPr txBox="1"/>
          <p:nvPr/>
        </p:nvSpPr>
        <p:spPr>
          <a:xfrm>
            <a:off x="7718802" y="2047916"/>
            <a:ext cx="9962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MAX </a:t>
            </a:r>
          </a:p>
          <a:p>
            <a:pPr algn="ctr"/>
            <a:r>
              <a:rPr lang="en-US" sz="2400" b="1"/>
              <a:t>J</a:t>
            </a:r>
            <a:r>
              <a:rPr lang="en-US" altLang="zh-CN" sz="2400" b="1"/>
              <a:t>apan</a:t>
            </a: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99B37-7999-41B2-C426-A708C8A9F383}"/>
              </a:ext>
            </a:extLst>
          </p:cNvPr>
          <p:cNvSpPr txBox="1"/>
          <p:nvPr/>
        </p:nvSpPr>
        <p:spPr>
          <a:xfrm>
            <a:off x="7579858" y="4715270"/>
            <a:ext cx="12266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MIN</a:t>
            </a:r>
          </a:p>
          <a:p>
            <a:pPr algn="ctr"/>
            <a:r>
              <a:rPr lang="en-US" altLang="zh-CN" sz="2400" b="1"/>
              <a:t>Iceland</a:t>
            </a:r>
            <a:endParaRPr lang="en-US" sz="24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87940-B942-995E-09E7-36998CA3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19"/>
          <a:stretch/>
        </p:blipFill>
        <p:spPr>
          <a:xfrm>
            <a:off x="410583" y="1758639"/>
            <a:ext cx="6694910" cy="456215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CEC71B-3AC9-05A4-0F1E-A9CEA592682B}"/>
              </a:ext>
            </a:extLst>
          </p:cNvPr>
          <p:cNvSpPr/>
          <p:nvPr/>
        </p:nvSpPr>
        <p:spPr>
          <a:xfrm>
            <a:off x="1464331" y="4183380"/>
            <a:ext cx="1747058" cy="2220140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DAAAAB-D8B6-7C65-F363-AC162D698D1C}"/>
              </a:ext>
            </a:extLst>
          </p:cNvPr>
          <p:cNvSpPr/>
          <p:nvPr/>
        </p:nvSpPr>
        <p:spPr>
          <a:xfrm>
            <a:off x="3669547" y="2918459"/>
            <a:ext cx="1046715" cy="1325881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5B6ADA-E48E-209C-B0DD-6D6A5824586C}"/>
              </a:ext>
            </a:extLst>
          </p:cNvPr>
          <p:cNvSpPr/>
          <p:nvPr/>
        </p:nvSpPr>
        <p:spPr>
          <a:xfrm>
            <a:off x="6242605" y="3741421"/>
            <a:ext cx="862888" cy="762000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87CC7CB-AA92-8D59-09DF-DAE3FD3C7E54}"/>
              </a:ext>
            </a:extLst>
          </p:cNvPr>
          <p:cNvSpPr/>
          <p:nvPr/>
        </p:nvSpPr>
        <p:spPr>
          <a:xfrm>
            <a:off x="6470352" y="3836125"/>
            <a:ext cx="412891" cy="535153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5B9ECBA-7E9C-50B7-61CD-5C4EDF574FA4}"/>
              </a:ext>
            </a:extLst>
          </p:cNvPr>
          <p:cNvSpPr/>
          <p:nvPr/>
        </p:nvSpPr>
        <p:spPr>
          <a:xfrm>
            <a:off x="3300761" y="3010829"/>
            <a:ext cx="322742" cy="334537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7C9E0E-62AA-40FD-E869-7C5010A4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" y="6120922"/>
            <a:ext cx="1404308" cy="6126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EBA0F9-6FAB-8AD0-5610-22F809005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477" y="1111351"/>
            <a:ext cx="2732964" cy="27329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AB8A6E-62DF-E25F-B844-118BED2165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07" t="2332" r="11110" b="-2332"/>
          <a:stretch/>
        </p:blipFill>
        <p:spPr>
          <a:xfrm>
            <a:off x="8762526" y="3958528"/>
            <a:ext cx="3087581" cy="23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410E-AFBC-4755-DC3D-C68334E5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01AC2B6-A61F-8A4E-CA5D-9A5A3075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535"/>
          <a:stretch/>
        </p:blipFill>
        <p:spPr>
          <a:xfrm>
            <a:off x="9178219" y="4658055"/>
            <a:ext cx="2924144" cy="1568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1C4EB8-105A-7118-E582-67C5168C02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670"/>
          <a:stretch/>
        </p:blipFill>
        <p:spPr>
          <a:xfrm>
            <a:off x="223743" y="1702915"/>
            <a:ext cx="7387334" cy="5037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20E44-252C-C22C-DB3A-BC62EC156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39" y="83913"/>
            <a:ext cx="11231776" cy="1130331"/>
          </a:xfrm>
        </p:spPr>
        <p:txBody>
          <a:bodyPr/>
          <a:lstStyle/>
          <a:p>
            <a:pPr algn="l"/>
            <a:r>
              <a:rPr lang="en-US" altLang="zh-CN" sz="5000">
                <a:solidFill>
                  <a:srgbClr val="00B050"/>
                </a:solidFill>
              </a:rPr>
              <a:t>Preference Maps</a:t>
            </a:r>
            <a:endParaRPr lang="en-US" sz="500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6D2ED-2822-E419-A98B-28A7CE2867AF}"/>
              </a:ext>
            </a:extLst>
          </p:cNvPr>
          <p:cNvSpPr txBox="1"/>
          <p:nvPr/>
        </p:nvSpPr>
        <p:spPr>
          <a:xfrm>
            <a:off x="259639" y="1214244"/>
            <a:ext cx="424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>
                <a:solidFill>
                  <a:srgbClr val="00B050"/>
                </a:solidFill>
              </a:rPr>
              <a:t>Danceability</a:t>
            </a:r>
            <a:r>
              <a:rPr lang="en-US" altLang="zh-CN" sz="2400" b="1" i="1"/>
              <a:t> Preference Map</a:t>
            </a:r>
            <a:endParaRPr lang="en-US" sz="2400" b="1" i="1"/>
          </a:p>
        </p:txBody>
      </p:sp>
      <p:pic>
        <p:nvPicPr>
          <p:cNvPr id="5" name="Picture 4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402EC433-481D-9085-5B87-5E9D66EA1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B02E1-0FD1-3C77-3D04-E627748E6602}"/>
              </a:ext>
            </a:extLst>
          </p:cNvPr>
          <p:cNvSpPr txBox="1"/>
          <p:nvPr/>
        </p:nvSpPr>
        <p:spPr>
          <a:xfrm>
            <a:off x="7818556" y="4825285"/>
            <a:ext cx="1569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MIN</a:t>
            </a:r>
          </a:p>
          <a:p>
            <a:pPr algn="ctr"/>
            <a:r>
              <a:rPr lang="en-US" altLang="zh-CN" sz="2400" b="1"/>
              <a:t>Indonesia</a:t>
            </a:r>
            <a:endParaRPr lang="en-US" sz="2400" b="1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4A0141-4BCD-7B09-30D7-BB017B0BA425}"/>
              </a:ext>
            </a:extLst>
          </p:cNvPr>
          <p:cNvSpPr/>
          <p:nvPr/>
        </p:nvSpPr>
        <p:spPr>
          <a:xfrm>
            <a:off x="3432988" y="2733413"/>
            <a:ext cx="2663012" cy="1488099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6D46EBA-3283-5965-50EC-45940213AAD1}"/>
              </a:ext>
            </a:extLst>
          </p:cNvPr>
          <p:cNvSpPr/>
          <p:nvPr/>
        </p:nvSpPr>
        <p:spPr>
          <a:xfrm>
            <a:off x="3917410" y="4329629"/>
            <a:ext cx="1111790" cy="1729977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C7FC04A-66F1-FAF9-6C7E-BF6764649581}"/>
              </a:ext>
            </a:extLst>
          </p:cNvPr>
          <p:cNvSpPr/>
          <p:nvPr/>
        </p:nvSpPr>
        <p:spPr>
          <a:xfrm>
            <a:off x="6162889" y="4908078"/>
            <a:ext cx="1276808" cy="468368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317DA1A-9EF6-02F6-CBC5-A7C494FD8AEF}"/>
              </a:ext>
            </a:extLst>
          </p:cNvPr>
          <p:cNvSpPr/>
          <p:nvPr/>
        </p:nvSpPr>
        <p:spPr>
          <a:xfrm>
            <a:off x="2030822" y="4953078"/>
            <a:ext cx="421105" cy="378368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D321E6-39C4-70F3-63D2-4A1517DE9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7" y="6127607"/>
            <a:ext cx="1385202" cy="61250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2D255-7A8A-F534-8E0B-C1BF48C81964}"/>
              </a:ext>
            </a:extLst>
          </p:cNvPr>
          <p:cNvSpPr/>
          <p:nvPr/>
        </p:nvSpPr>
        <p:spPr>
          <a:xfrm>
            <a:off x="1474839" y="4176215"/>
            <a:ext cx="1818244" cy="2563895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C60F93-BB3F-E59F-D074-AC64D0BBC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8979" y="1702915"/>
            <a:ext cx="3106148" cy="2042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C22A8-ECA1-EDE8-7F58-AC96311D6670}"/>
              </a:ext>
            </a:extLst>
          </p:cNvPr>
          <p:cNvSpPr txBox="1"/>
          <p:nvPr/>
        </p:nvSpPr>
        <p:spPr>
          <a:xfrm>
            <a:off x="8033445" y="2433127"/>
            <a:ext cx="13500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MAX </a:t>
            </a:r>
          </a:p>
          <a:p>
            <a:pPr algn="ctr"/>
            <a:r>
              <a:rPr lang="en-US" sz="2400" b="1"/>
              <a:t>Ecuador</a:t>
            </a:r>
          </a:p>
        </p:txBody>
      </p:sp>
    </p:spTree>
    <p:extLst>
      <p:ext uri="{BB962C8B-B14F-4D97-AF65-F5344CB8AC3E}">
        <p14:creationId xmlns:p14="http://schemas.microsoft.com/office/powerpoint/2010/main" val="119491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5" grpId="0" animBg="1"/>
      <p:bldP spid="14" grpId="0" animBg="1"/>
      <p:bldP spid="3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4D53-A322-3FAD-74B6-622FE631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38AFCCB-0F5C-756B-0138-BADC624BB3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672"/>
          <a:stretch/>
        </p:blipFill>
        <p:spPr>
          <a:xfrm>
            <a:off x="9522082" y="4683058"/>
            <a:ext cx="2580281" cy="13917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0C7B47-2B16-825A-F5F6-4A3E36F32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893" y="2274104"/>
            <a:ext cx="2750049" cy="1498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16E9BD-A44E-38AA-751C-8C5A2D7207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80"/>
          <a:stretch/>
        </p:blipFill>
        <p:spPr>
          <a:xfrm>
            <a:off x="483241" y="1649745"/>
            <a:ext cx="7589615" cy="5098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5443B-441F-7B39-DAD1-4ABC07126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39" y="83913"/>
            <a:ext cx="11231776" cy="1130331"/>
          </a:xfrm>
        </p:spPr>
        <p:txBody>
          <a:bodyPr/>
          <a:lstStyle/>
          <a:p>
            <a:pPr algn="l"/>
            <a:r>
              <a:rPr lang="en-US" altLang="zh-CN" sz="5000">
                <a:solidFill>
                  <a:srgbClr val="00B050"/>
                </a:solidFill>
              </a:rPr>
              <a:t>Preference Maps</a:t>
            </a:r>
            <a:endParaRPr lang="en-US" sz="500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01D37-FE93-266E-6150-DF8745D218FE}"/>
              </a:ext>
            </a:extLst>
          </p:cNvPr>
          <p:cNvSpPr txBox="1"/>
          <p:nvPr/>
        </p:nvSpPr>
        <p:spPr>
          <a:xfrm>
            <a:off x="259639" y="1214244"/>
            <a:ext cx="3597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>
                <a:solidFill>
                  <a:srgbClr val="00B050"/>
                </a:solidFill>
              </a:rPr>
              <a:t>Valence</a:t>
            </a:r>
            <a:r>
              <a:rPr lang="en-US" altLang="zh-CN" sz="2400" b="1" i="1"/>
              <a:t> Preference Map</a:t>
            </a:r>
            <a:endParaRPr lang="en-US" sz="2400" b="1" i="1"/>
          </a:p>
        </p:txBody>
      </p:sp>
      <p:pic>
        <p:nvPicPr>
          <p:cNvPr id="5" name="Picture 4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F9F49AC4-03C5-2A0E-A3B1-E524A41AC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9148BF-EF2B-8261-D49A-080C7205AE37}"/>
              </a:ext>
            </a:extLst>
          </p:cNvPr>
          <p:cNvSpPr txBox="1"/>
          <p:nvPr/>
        </p:nvSpPr>
        <p:spPr>
          <a:xfrm>
            <a:off x="8425916" y="2690336"/>
            <a:ext cx="12043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MAX </a:t>
            </a:r>
          </a:p>
          <a:p>
            <a:pPr algn="ctr"/>
            <a:r>
              <a:rPr lang="en-US" altLang="zh-CN" sz="2400" b="1"/>
              <a:t>Mexico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3812D-9CB5-D2B8-F722-9C609AED09BD}"/>
              </a:ext>
            </a:extLst>
          </p:cNvPr>
          <p:cNvSpPr txBox="1"/>
          <p:nvPr/>
        </p:nvSpPr>
        <p:spPr>
          <a:xfrm>
            <a:off x="8243237" y="4796813"/>
            <a:ext cx="1569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MIN</a:t>
            </a:r>
          </a:p>
          <a:p>
            <a:pPr algn="ctr"/>
            <a:r>
              <a:rPr lang="en-US" altLang="zh-CN" sz="2400" b="1"/>
              <a:t>Indonesia</a:t>
            </a:r>
            <a:endParaRPr lang="en-US" sz="2400" b="1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2AF3DE7-54E3-3226-38A1-B8F55484E79E}"/>
              </a:ext>
            </a:extLst>
          </p:cNvPr>
          <p:cNvSpPr/>
          <p:nvPr/>
        </p:nvSpPr>
        <p:spPr>
          <a:xfrm>
            <a:off x="4278049" y="4105575"/>
            <a:ext cx="1062586" cy="820386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55AB10B-8369-3D3C-E013-0F46E65C9729}"/>
              </a:ext>
            </a:extLst>
          </p:cNvPr>
          <p:cNvSpPr/>
          <p:nvPr/>
        </p:nvSpPr>
        <p:spPr>
          <a:xfrm>
            <a:off x="7419429" y="3482650"/>
            <a:ext cx="619143" cy="820386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DF01F9-0D83-6867-0DCC-1BAF4832F4CD}"/>
              </a:ext>
            </a:extLst>
          </p:cNvPr>
          <p:cNvSpPr/>
          <p:nvPr/>
        </p:nvSpPr>
        <p:spPr>
          <a:xfrm>
            <a:off x="1484827" y="4116973"/>
            <a:ext cx="1026543" cy="695224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7AD5A54-1AD9-85F6-387F-6E978E9AD61B}"/>
              </a:ext>
            </a:extLst>
          </p:cNvPr>
          <p:cNvSpPr/>
          <p:nvPr/>
        </p:nvSpPr>
        <p:spPr>
          <a:xfrm>
            <a:off x="6751392" y="4812196"/>
            <a:ext cx="1265890" cy="533400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23E24D-E9D0-1AAD-2FA6-6087CC55E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39" y="6163788"/>
            <a:ext cx="1254493" cy="58413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9F84D7-E1F6-06CC-13D0-7CADF2B78A99}"/>
              </a:ext>
            </a:extLst>
          </p:cNvPr>
          <p:cNvSpPr/>
          <p:nvPr/>
        </p:nvSpPr>
        <p:spPr>
          <a:xfrm>
            <a:off x="1371845" y="4036133"/>
            <a:ext cx="2284604" cy="2683170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E25940F-3BAD-693D-5FA9-36854F61B9D0}"/>
              </a:ext>
            </a:extLst>
          </p:cNvPr>
          <p:cNvSpPr/>
          <p:nvPr/>
        </p:nvSpPr>
        <p:spPr>
          <a:xfrm>
            <a:off x="4009509" y="2342231"/>
            <a:ext cx="1699880" cy="1695100"/>
          </a:xfrm>
          <a:prstGeom prst="roundRect">
            <a:avLst/>
          </a:prstGeom>
          <a:solidFill>
            <a:srgbClr val="FF0000">
              <a:alpha val="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6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3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0EB5-914A-9AC0-901C-948D4BAA3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049" y="353788"/>
            <a:ext cx="3126059" cy="956334"/>
          </a:xfrm>
        </p:spPr>
        <p:txBody>
          <a:bodyPr/>
          <a:lstStyle/>
          <a:p>
            <a:pPr algn="l"/>
            <a:r>
              <a:rPr lang="en-US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880C3-ACBC-3CB5-064E-AB7AAD8AE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6301" y="1598111"/>
            <a:ext cx="7772400" cy="4294555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800">
                <a:cs typeface="Calibri" panose="020F0502020204030204" pitchFamily="34" charset="0"/>
              </a:rPr>
              <a:t>Introduction to Music Properties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800">
                <a:cs typeface="Calibri" panose="020F0502020204030204" pitchFamily="34" charset="0"/>
              </a:rPr>
              <a:t>Popularity Time Trend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800">
                <a:cs typeface="Calibri" panose="020F0502020204030204" pitchFamily="34" charset="0"/>
              </a:rPr>
              <a:t>Affects of Properties on Popularity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800">
                <a:cs typeface="Calibri" panose="020F0502020204030204" pitchFamily="34" charset="0"/>
              </a:rPr>
              <a:t>Correlations between Different Properties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800">
                <a:cs typeface="Calibri" panose="020F0502020204030204" pitchFamily="34" charset="0"/>
              </a:rPr>
              <a:t>Preference Map</a:t>
            </a:r>
          </a:p>
          <a:p>
            <a:pPr algn="l"/>
            <a:endParaRPr lang="en-US"/>
          </a:p>
        </p:txBody>
      </p:sp>
      <p:pic>
        <p:nvPicPr>
          <p:cNvPr id="1026" name="Picture 2" descr="Spotify Logo, symbol, meaning, history, PNG, brand">
            <a:extLst>
              <a:ext uri="{FF2B5EF4-FFF2-40B4-BE49-F238E27FC236}">
                <a16:creationId xmlns:a16="http://schemas.microsoft.com/office/drawing/2014/main" id="{2A1D2558-3C25-6CC0-D1C2-1EDE255A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9" y="2631688"/>
            <a:ext cx="3112729" cy="175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E48C-FCC3-5ECF-1951-0A5E71522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AFEA-D7D5-754A-659E-A1E1FE818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150" y="323385"/>
            <a:ext cx="11231776" cy="768195"/>
          </a:xfrm>
        </p:spPr>
        <p:txBody>
          <a:bodyPr/>
          <a:lstStyle/>
          <a:p>
            <a:pPr algn="l"/>
            <a:r>
              <a:rPr lang="en-US" sz="5000">
                <a:solidFill>
                  <a:srgbClr val="00B050"/>
                </a:solidFill>
              </a:rPr>
              <a:t>Key Takeaways</a:t>
            </a:r>
          </a:p>
        </p:txBody>
      </p:sp>
      <p:pic>
        <p:nvPicPr>
          <p:cNvPr id="5" name="Picture 4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F297A631-ECB0-A568-70CE-C23AA7F36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79" y="184082"/>
            <a:ext cx="605448" cy="606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16163-DEA3-CB6C-440F-F9421CBD74B1}"/>
              </a:ext>
            </a:extLst>
          </p:cNvPr>
          <p:cNvSpPr txBox="1"/>
          <p:nvPr/>
        </p:nvSpPr>
        <p:spPr>
          <a:xfrm>
            <a:off x="371150" y="1637436"/>
            <a:ext cx="11405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Music popularity has been on a steady rise since the </a:t>
            </a:r>
            <a:r>
              <a:rPr lang="en-US" sz="2400" b="1">
                <a:solidFill>
                  <a:srgbClr val="00B050"/>
                </a:solidFill>
              </a:rPr>
              <a:t>1950s</a:t>
            </a:r>
            <a:r>
              <a:rPr lang="en-US"/>
              <a:t>, and a boost after the </a:t>
            </a:r>
            <a:r>
              <a:rPr lang="en-US" sz="2400" b="1">
                <a:solidFill>
                  <a:srgbClr val="00B050"/>
                </a:solidFill>
              </a:rPr>
              <a:t>2010s</a:t>
            </a:r>
            <a:r>
              <a:rPr lang="en-US"/>
              <a:t> shows how accessibility and digital platforms (Spotify, </a:t>
            </a:r>
            <a:r>
              <a:rPr lang="en-US" sz="2400" b="1">
                <a:solidFill>
                  <a:srgbClr val="00B050"/>
                </a:solidFill>
              </a:rPr>
              <a:t>2008</a:t>
            </a:r>
            <a:r>
              <a:rPr lang="en-US"/>
              <a:t>) have transformed listening habits.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E970B-7DCD-187C-984C-A19FCB4A60B3}"/>
              </a:ext>
            </a:extLst>
          </p:cNvPr>
          <p:cNvSpPr txBox="1"/>
          <p:nvPr/>
        </p:nvSpPr>
        <p:spPr>
          <a:xfrm>
            <a:off x="371150" y="2796670"/>
            <a:ext cx="11405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Hit songs typically fall within </a:t>
            </a:r>
            <a:r>
              <a:rPr lang="en-US" sz="2400" b="1">
                <a:solidFill>
                  <a:srgbClr val="00B050"/>
                </a:solidFill>
              </a:rPr>
              <a:t>210</a:t>
            </a:r>
            <a:r>
              <a:rPr lang="en-US"/>
              <a:t> seconds, </a:t>
            </a:r>
            <a:r>
              <a:rPr lang="en-US" sz="2400" b="1">
                <a:solidFill>
                  <a:srgbClr val="00B050"/>
                </a:solidFill>
              </a:rPr>
              <a:t>120</a:t>
            </a:r>
            <a:r>
              <a:rPr lang="en-US"/>
              <a:t> BPM, and mid-to-high energy (</a:t>
            </a:r>
            <a:r>
              <a:rPr lang="en-US" sz="2400" b="1">
                <a:solidFill>
                  <a:srgbClr val="00B050"/>
                </a:solidFill>
              </a:rPr>
              <a:t>0.66</a:t>
            </a:r>
            <a:r>
              <a:rPr lang="en-US"/>
              <a:t>), striking the perfect balance between engagement, danceability, and emotional impact.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05A2A0-2039-52DF-427C-E1A6CADB2331}"/>
              </a:ext>
            </a:extLst>
          </p:cNvPr>
          <p:cNvSpPr txBox="1"/>
          <p:nvPr/>
        </p:nvSpPr>
        <p:spPr>
          <a:xfrm>
            <a:off x="393207" y="3863571"/>
            <a:ext cx="11405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Louder (dB) songs tend to have higher Energy, which often leads to higher Valence and lower </a:t>
            </a:r>
            <a:r>
              <a:rPr lang="en-US" err="1"/>
              <a:t>Acousticness</a:t>
            </a:r>
            <a:r>
              <a:rPr lang="en-US"/>
              <a:t>, and there are clear impacts of Tempo (BPM) on Danceability and Valence. A </a:t>
            </a:r>
            <a:r>
              <a:rPr lang="en-US" sz="2400" b="1">
                <a:solidFill>
                  <a:srgbClr val="00B050"/>
                </a:solidFill>
              </a:rPr>
              <a:t>well-balanced mix</a:t>
            </a:r>
            <a:r>
              <a:rPr lang="en-US"/>
              <a:t> of these music properties helps shape the perfect hit!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1557C-B8E6-36FA-B60D-C1644C0F9C03}"/>
              </a:ext>
            </a:extLst>
          </p:cNvPr>
          <p:cNvSpPr txBox="1"/>
          <p:nvPr/>
        </p:nvSpPr>
        <p:spPr>
          <a:xfrm>
            <a:off x="393207" y="5207471"/>
            <a:ext cx="11405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Music tastes vary across cultures, with different regions favoring </a:t>
            </a:r>
            <a:r>
              <a:rPr lang="en-US" sz="2400" b="1">
                <a:solidFill>
                  <a:srgbClr val="00B050"/>
                </a:solidFill>
              </a:rPr>
              <a:t>unique blends </a:t>
            </a:r>
            <a:r>
              <a:rPr lang="en-US"/>
              <a:t>of music’s Loudness, Energy, Danceability, and Valence, shaping distinct listening preferences worldwide. </a:t>
            </a:r>
          </a:p>
        </p:txBody>
      </p:sp>
    </p:spTree>
    <p:extLst>
      <p:ext uri="{BB962C8B-B14F-4D97-AF65-F5344CB8AC3E}">
        <p14:creationId xmlns:p14="http://schemas.microsoft.com/office/powerpoint/2010/main" val="6107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47DD2-367C-E4E3-22E7-F580055D0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21EC-F21C-CC86-606B-8FFEE82BE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89" y="3044902"/>
            <a:ext cx="2853928" cy="768195"/>
          </a:xfrm>
        </p:spPr>
        <p:txBody>
          <a:bodyPr/>
          <a:lstStyle/>
          <a:p>
            <a:pPr algn="l"/>
            <a:r>
              <a:rPr lang="en-US" sz="4500" dirty="0">
                <a:solidFill>
                  <a:srgbClr val="00B050"/>
                </a:solidFill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82A8D-0AAA-BAC5-A103-511F01916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751" y="115642"/>
            <a:ext cx="8539460" cy="674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01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5DB53-0C5A-1016-3235-8E49AE5D0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6EA7-B640-131F-08D9-61BF00169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697" y="3044900"/>
            <a:ext cx="2940762" cy="768195"/>
          </a:xfrm>
        </p:spPr>
        <p:txBody>
          <a:bodyPr/>
          <a:lstStyle/>
          <a:p>
            <a:pPr algn="l"/>
            <a:r>
              <a:rPr lang="en-US" sz="4500" dirty="0">
                <a:solidFill>
                  <a:srgbClr val="00B050"/>
                </a:solidFill>
              </a:rPr>
              <a:t>Infographic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3E40FC-0E06-4AAD-7A2D-A5B8FD9FA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0015" y="61332"/>
            <a:ext cx="1911969" cy="674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34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DB954"/>
            </a:gs>
            <a:gs pos="86000">
              <a:schemeClr val="bg1"/>
            </a:gs>
            <a:gs pos="73000">
              <a:schemeClr val="bg1">
                <a:lumMod val="95000"/>
              </a:schemeClr>
            </a:gs>
            <a:gs pos="98000">
              <a:schemeClr val="bg1"/>
            </a:gs>
            <a:gs pos="5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15ED8-FA33-1525-F65E-EFB41F7D9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A682-9D40-D606-DEEC-C6BB4A495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873" y="1140094"/>
            <a:ext cx="4531449" cy="3732539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i="1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THANKS!</a:t>
            </a:r>
            <a:br>
              <a:rPr lang="en-US" sz="4200" b="1" i="1">
                <a:effectLst/>
                <a:latin typeface="+mn-lt"/>
                <a:ea typeface="Ayuthaya" pitchFamily="2" charset="-34"/>
                <a:cs typeface="Ayuthaya" pitchFamily="2" charset="-34"/>
              </a:rPr>
            </a:br>
            <a:endParaRPr lang="en-US" sz="4200" b="1" i="1">
              <a:latin typeface="+mn-lt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8" name="Picture 7" descr="A green text on a black background&#10;&#10;AI-generated content may be incorrect.">
            <a:extLst>
              <a:ext uri="{FF2B5EF4-FFF2-40B4-BE49-F238E27FC236}">
                <a16:creationId xmlns:a16="http://schemas.microsoft.com/office/drawing/2014/main" id="{8D72D3CD-EAB2-3EF4-F885-9E02AE6C8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07" y="3056543"/>
            <a:ext cx="4721298" cy="12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5513-B26E-D331-12E1-8C799ED09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311" y="231588"/>
            <a:ext cx="9144000" cy="832841"/>
          </a:xfrm>
        </p:spPr>
        <p:txBody>
          <a:bodyPr/>
          <a:lstStyle/>
          <a:p>
            <a:pPr algn="l"/>
            <a:r>
              <a:rPr lang="en-US" sz="5000">
                <a:solidFill>
                  <a:srgbClr val="00B050"/>
                </a:solidFill>
              </a:rPr>
              <a:t>Music Properties</a:t>
            </a:r>
          </a:p>
        </p:txBody>
      </p:sp>
      <p:pic>
        <p:nvPicPr>
          <p:cNvPr id="7" name="Picture 6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A4D5EF21-4A3D-B563-E6A6-25104C22E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63" y="323620"/>
            <a:ext cx="671953" cy="6726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0EDCDF0-8EFA-7D95-DCD7-41D25D08675C}"/>
              </a:ext>
            </a:extLst>
          </p:cNvPr>
          <p:cNvGrpSpPr/>
          <p:nvPr/>
        </p:nvGrpSpPr>
        <p:grpSpPr>
          <a:xfrm>
            <a:off x="650210" y="3339173"/>
            <a:ext cx="9354584" cy="1077218"/>
            <a:chOff x="650210" y="3068937"/>
            <a:chExt cx="9354584" cy="1077218"/>
          </a:xfrm>
        </p:grpSpPr>
        <p:pic>
          <p:nvPicPr>
            <p:cNvPr id="10" name="Picture 9" descr="A gold object with white border&#10;&#10;AI-generated content may be incorrect.">
              <a:extLst>
                <a:ext uri="{FF2B5EF4-FFF2-40B4-BE49-F238E27FC236}">
                  <a16:creationId xmlns:a16="http://schemas.microsoft.com/office/drawing/2014/main" id="{473C9189-CBD4-24AD-DF36-DDD16AEC4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10" y="3117206"/>
              <a:ext cx="1077181" cy="9688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B6C7A1-C1D3-32BA-77FF-9F6F3ED62B8D}"/>
                </a:ext>
              </a:extLst>
            </p:cNvPr>
            <p:cNvSpPr txBox="1"/>
            <p:nvPr/>
          </p:nvSpPr>
          <p:spPr>
            <a:xfrm>
              <a:off x="2187205" y="3068937"/>
              <a:ext cx="78175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00B050"/>
                  </a:solidFill>
                </a:rPr>
                <a:t>Loudness</a:t>
              </a:r>
            </a:p>
            <a:p>
              <a:r>
                <a:rPr lang="en-US"/>
                <a:t>-60 – 0 dB</a:t>
              </a:r>
            </a:p>
            <a:p>
              <a:r>
                <a:rPr lang="en-US"/>
                <a:t>The overall perceived volume of a track, influencing its intensity and presence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5B0D30-B3A3-80DD-BFD1-0D3EC5DBC303}"/>
              </a:ext>
            </a:extLst>
          </p:cNvPr>
          <p:cNvGrpSpPr/>
          <p:nvPr/>
        </p:nvGrpSpPr>
        <p:grpSpPr>
          <a:xfrm>
            <a:off x="862063" y="5005645"/>
            <a:ext cx="11061333" cy="1077218"/>
            <a:chOff x="862704" y="4465173"/>
            <a:chExt cx="11061333" cy="1077218"/>
          </a:xfrm>
        </p:grpSpPr>
        <p:pic>
          <p:nvPicPr>
            <p:cNvPr id="8" name="Picture 7" descr="A yellow lightning bolt on a black background&#10;&#10;AI-generated content may be incorrect.">
              <a:extLst>
                <a:ext uri="{FF2B5EF4-FFF2-40B4-BE49-F238E27FC236}">
                  <a16:creationId xmlns:a16="http://schemas.microsoft.com/office/drawing/2014/main" id="{0F2722DD-3C49-1CBE-42F2-6D0A7CEFB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704" y="4537124"/>
              <a:ext cx="652197" cy="9333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CEA22E-7801-7AFE-9576-CFDFA3075052}"/>
                </a:ext>
              </a:extLst>
            </p:cNvPr>
            <p:cNvSpPr txBox="1"/>
            <p:nvPr/>
          </p:nvSpPr>
          <p:spPr>
            <a:xfrm>
              <a:off x="2187846" y="4465173"/>
              <a:ext cx="973619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00B050"/>
                  </a:solidFill>
                </a:rPr>
                <a:t>Energy</a:t>
              </a:r>
            </a:p>
            <a:p>
              <a:r>
                <a:rPr lang="en-US"/>
                <a:t>0 – 1 Index</a:t>
              </a:r>
            </a:p>
            <a:p>
              <a:r>
                <a:rPr lang="en-US"/>
                <a:t>A track’s perceived intensity, combining factors like dynamic range, timbre, and rhythmic stability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0C2309-2A7B-A9BC-1CE9-DEA157AB56FA}"/>
              </a:ext>
            </a:extLst>
          </p:cNvPr>
          <p:cNvGrpSpPr/>
          <p:nvPr/>
        </p:nvGrpSpPr>
        <p:grpSpPr>
          <a:xfrm>
            <a:off x="523409" y="1521081"/>
            <a:ext cx="7777276" cy="1217544"/>
            <a:chOff x="523409" y="1521081"/>
            <a:chExt cx="7777276" cy="12175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3933FA-1B7D-6299-8698-17830B538B1E}"/>
                </a:ext>
              </a:extLst>
            </p:cNvPr>
            <p:cNvSpPr txBox="1"/>
            <p:nvPr/>
          </p:nvSpPr>
          <p:spPr>
            <a:xfrm>
              <a:off x="2203823" y="1661407"/>
              <a:ext cx="60968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00B050"/>
                  </a:solidFill>
                </a:rPr>
                <a:t>Tempo</a:t>
              </a:r>
            </a:p>
            <a:p>
              <a:r>
                <a:rPr lang="en-US"/>
                <a:t>0 – 250 BPM</a:t>
              </a:r>
            </a:p>
            <a:p>
              <a:r>
                <a:rPr lang="en-US"/>
                <a:t>The speed of a track, influencing its energy and rhythmic feel</a:t>
              </a:r>
            </a:p>
          </p:txBody>
        </p:sp>
        <p:pic>
          <p:nvPicPr>
            <p:cNvPr id="21" name="Picture 20" descr="A red drum with white and silver rim&#10;&#10;AI-generated content may be incorrect.">
              <a:extLst>
                <a:ext uri="{FF2B5EF4-FFF2-40B4-BE49-F238E27FC236}">
                  <a16:creationId xmlns:a16="http://schemas.microsoft.com/office/drawing/2014/main" id="{8407401D-D221-0001-AD90-CBAED0C6D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09" y="1521081"/>
              <a:ext cx="1203982" cy="1203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5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9B663-8E61-7CE7-0640-F1EADF8B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914A1B-1B01-A186-8930-F5CFB8ADB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311" y="231588"/>
            <a:ext cx="9144000" cy="832841"/>
          </a:xfrm>
        </p:spPr>
        <p:txBody>
          <a:bodyPr/>
          <a:lstStyle/>
          <a:p>
            <a:pPr algn="l"/>
            <a:r>
              <a:rPr lang="en-US" sz="5000">
                <a:solidFill>
                  <a:srgbClr val="00B050"/>
                </a:solidFill>
              </a:rPr>
              <a:t>Music Properties</a:t>
            </a:r>
          </a:p>
        </p:txBody>
      </p:sp>
      <p:pic>
        <p:nvPicPr>
          <p:cNvPr id="8" name="Picture 7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A9C6CAAC-2F28-082B-868A-5547AED74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63" y="323620"/>
            <a:ext cx="671953" cy="67266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B8839D-676C-673E-B15F-A9E56FB3D4DF}"/>
              </a:ext>
            </a:extLst>
          </p:cNvPr>
          <p:cNvGrpSpPr/>
          <p:nvPr/>
        </p:nvGrpSpPr>
        <p:grpSpPr>
          <a:xfrm>
            <a:off x="558558" y="1682009"/>
            <a:ext cx="11120200" cy="1077218"/>
            <a:chOff x="558558" y="1682009"/>
            <a:chExt cx="11120200" cy="1077218"/>
          </a:xfrm>
        </p:grpSpPr>
        <p:pic>
          <p:nvPicPr>
            <p:cNvPr id="6" name="Picture 5" descr="A cartoon of a person dancing&#10;&#10;AI-generated content may be incorrect.">
              <a:extLst>
                <a:ext uri="{FF2B5EF4-FFF2-40B4-BE49-F238E27FC236}">
                  <a16:creationId xmlns:a16="http://schemas.microsoft.com/office/drawing/2014/main" id="{7AE7F984-2A3D-F9C0-B143-A9B29029E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58" y="1792601"/>
              <a:ext cx="774464" cy="77446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C000D2-78E4-8BB6-FC03-B7D6EB477E7D}"/>
                </a:ext>
              </a:extLst>
            </p:cNvPr>
            <p:cNvSpPr txBox="1"/>
            <p:nvPr/>
          </p:nvSpPr>
          <p:spPr>
            <a:xfrm>
              <a:off x="2130823" y="1682009"/>
              <a:ext cx="95479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00B050"/>
                  </a:solidFill>
                </a:rPr>
                <a:t>Danceability</a:t>
              </a:r>
            </a:p>
            <a:p>
              <a:r>
                <a:rPr lang="en-US"/>
                <a:t>0 – 1 Index</a:t>
              </a:r>
            </a:p>
            <a:p>
              <a:r>
                <a:rPr lang="en-US"/>
                <a:t>How well a track’s tempo, rhythm stability, beat strength, and overall structure support dancing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56768A-F9E3-E20F-22D7-D6E6E1A46349}"/>
              </a:ext>
            </a:extLst>
          </p:cNvPr>
          <p:cNvGrpSpPr/>
          <p:nvPr/>
        </p:nvGrpSpPr>
        <p:grpSpPr>
          <a:xfrm>
            <a:off x="424756" y="2962788"/>
            <a:ext cx="10995207" cy="1135986"/>
            <a:chOff x="424756" y="2962788"/>
            <a:chExt cx="10995207" cy="11359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35712-A9E6-A85C-FD67-52D1B36C397B}"/>
                </a:ext>
              </a:extLst>
            </p:cNvPr>
            <p:cNvSpPr txBox="1"/>
            <p:nvPr/>
          </p:nvSpPr>
          <p:spPr>
            <a:xfrm>
              <a:off x="2110812" y="3021556"/>
              <a:ext cx="930915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err="1">
                  <a:solidFill>
                    <a:srgbClr val="00B050"/>
                  </a:solidFill>
                </a:rPr>
                <a:t>Acousticness</a:t>
              </a:r>
              <a:endParaRPr lang="en-US" sz="2800" b="1">
                <a:solidFill>
                  <a:srgbClr val="00B050"/>
                </a:solidFill>
              </a:endParaRPr>
            </a:p>
            <a:p>
              <a:r>
                <a:rPr lang="en-US"/>
                <a:t>0 – 1 Index</a:t>
              </a:r>
            </a:p>
            <a:p>
              <a:r>
                <a:rPr lang="en-US"/>
                <a:t>The degree to which a track is composed of acoustic sounds rather than electronic elements</a:t>
              </a:r>
            </a:p>
          </p:txBody>
        </p:sp>
        <p:pic>
          <p:nvPicPr>
            <p:cNvPr id="15" name="Picture 14" descr="A guitar on a black background&#10;&#10;AI-generated content may be incorrect.">
              <a:extLst>
                <a:ext uri="{FF2B5EF4-FFF2-40B4-BE49-F238E27FC236}">
                  <a16:creationId xmlns:a16="http://schemas.microsoft.com/office/drawing/2014/main" id="{5F61E5BE-D17E-D206-00C1-3133AC48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56" y="2962788"/>
              <a:ext cx="1137596" cy="11049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060D93-1301-3149-FE70-07DF6AC76FDE}"/>
              </a:ext>
            </a:extLst>
          </p:cNvPr>
          <p:cNvGrpSpPr/>
          <p:nvPr/>
        </p:nvGrpSpPr>
        <p:grpSpPr>
          <a:xfrm>
            <a:off x="558558" y="4256972"/>
            <a:ext cx="11229134" cy="1077218"/>
            <a:chOff x="558558" y="4256972"/>
            <a:chExt cx="11229134" cy="10772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FD6650-1BEB-A643-16D8-4ACDF0B7A0C9}"/>
                </a:ext>
              </a:extLst>
            </p:cNvPr>
            <p:cNvSpPr txBox="1"/>
            <p:nvPr/>
          </p:nvSpPr>
          <p:spPr>
            <a:xfrm>
              <a:off x="2110812" y="4256972"/>
              <a:ext cx="967688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00B050"/>
                  </a:solidFill>
                </a:rPr>
                <a:t>Valence</a:t>
              </a:r>
            </a:p>
            <a:p>
              <a:r>
                <a:rPr lang="en-US"/>
                <a:t>0 – 1 Index</a:t>
              </a:r>
            </a:p>
            <a:p>
              <a:r>
                <a:rPr lang="en-US"/>
                <a:t>The positivity conveyed by a track, with higher values indicating happier and more cheerful tones</a:t>
              </a:r>
            </a:p>
          </p:txBody>
        </p:sp>
        <p:pic>
          <p:nvPicPr>
            <p:cNvPr id="18" name="Picture 17" descr="A yellow smiley face with black background&#10;&#10;AI-generated content may be incorrect.">
              <a:extLst>
                <a:ext uri="{FF2B5EF4-FFF2-40B4-BE49-F238E27FC236}">
                  <a16:creationId xmlns:a16="http://schemas.microsoft.com/office/drawing/2014/main" id="{15BF8789-E966-1ABF-0924-B42896A1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58" y="4433102"/>
              <a:ext cx="724959" cy="72495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AFA2FA-0EBA-A4B5-D37A-632CB702E7A6}"/>
              </a:ext>
            </a:extLst>
          </p:cNvPr>
          <p:cNvGrpSpPr/>
          <p:nvPr/>
        </p:nvGrpSpPr>
        <p:grpSpPr>
          <a:xfrm>
            <a:off x="558558" y="5576418"/>
            <a:ext cx="5796498" cy="1077218"/>
            <a:chOff x="558558" y="5576418"/>
            <a:chExt cx="5796498" cy="107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8EA17-02AE-5F03-F6A0-B9877EEB91CF}"/>
                </a:ext>
              </a:extLst>
            </p:cNvPr>
            <p:cNvSpPr txBox="1"/>
            <p:nvPr/>
          </p:nvSpPr>
          <p:spPr>
            <a:xfrm>
              <a:off x="2130823" y="5576418"/>
              <a:ext cx="422423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00B050"/>
                  </a:solidFill>
                </a:rPr>
                <a:t>Mode</a:t>
              </a:r>
            </a:p>
            <a:p>
              <a:r>
                <a:rPr lang="en-US"/>
                <a:t>Major – Bright, uplifting, and cheerful</a:t>
              </a:r>
            </a:p>
            <a:p>
              <a:r>
                <a:rPr lang="en-US"/>
                <a:t>Minor – Darker, moody, and dramatic feel</a:t>
              </a:r>
            </a:p>
          </p:txBody>
        </p:sp>
        <p:pic>
          <p:nvPicPr>
            <p:cNvPr id="21" name="Picture 20" descr="A group of musical instruments&#10;&#10;AI-generated content may be incorrect.">
              <a:extLst>
                <a:ext uri="{FF2B5EF4-FFF2-40B4-BE49-F238E27FC236}">
                  <a16:creationId xmlns:a16="http://schemas.microsoft.com/office/drawing/2014/main" id="{E96723BA-FAF7-0A86-E27D-B162D5414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58" y="5603642"/>
              <a:ext cx="999787" cy="1022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29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3A775-C8FF-49F9-FFF9-43BE1B5CC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732D-F571-B64E-047A-B2BC2C1AD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53" y="301083"/>
            <a:ext cx="9144000" cy="813965"/>
          </a:xfrm>
        </p:spPr>
        <p:txBody>
          <a:bodyPr/>
          <a:lstStyle/>
          <a:p>
            <a:pPr algn="l"/>
            <a:r>
              <a:rPr lang="en-US" sz="5000">
                <a:solidFill>
                  <a:srgbClr val="00B050"/>
                </a:solidFill>
              </a:rPr>
              <a:t>Popularity Time Trend</a:t>
            </a:r>
          </a:p>
        </p:txBody>
      </p:sp>
      <p:pic>
        <p:nvPicPr>
          <p:cNvPr id="7" name="Picture 6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8F1D356E-9103-ED40-B943-E12ED5C8B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63" y="323620"/>
            <a:ext cx="671953" cy="672668"/>
          </a:xfrm>
          <a:prstGeom prst="rect">
            <a:avLst/>
          </a:prstGeom>
        </p:spPr>
      </p:pic>
      <p:pic>
        <p:nvPicPr>
          <p:cNvPr id="9" name="Picture 8" descr="A line graph with numbers&#10;&#10;AI-generated content may be incorrect.">
            <a:extLst>
              <a:ext uri="{FF2B5EF4-FFF2-40B4-BE49-F238E27FC236}">
                <a16:creationId xmlns:a16="http://schemas.microsoft.com/office/drawing/2014/main" id="{5A77836B-4217-4E18-6E4F-1403C973E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3" y="2081285"/>
            <a:ext cx="7958643" cy="3822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75FA0D-3B36-A60F-C085-BC764AC3F445}"/>
              </a:ext>
            </a:extLst>
          </p:cNvPr>
          <p:cNvSpPr txBox="1"/>
          <p:nvPr/>
        </p:nvSpPr>
        <p:spPr>
          <a:xfrm>
            <a:off x="8256896" y="3193576"/>
            <a:ext cx="3046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Up and Steady Vibes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0B67B-79EA-7286-2622-1584A34F6A2D}"/>
              </a:ext>
            </a:extLst>
          </p:cNvPr>
          <p:cNvSpPr txBox="1"/>
          <p:nvPr/>
        </p:nvSpPr>
        <p:spPr>
          <a:xfrm>
            <a:off x="8256897" y="3939977"/>
            <a:ext cx="39351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From 1950 – 2025, the growth slowed but </a:t>
            </a:r>
            <a:r>
              <a:rPr lang="en-US">
                <a:solidFill>
                  <a:srgbClr val="00B050"/>
                </a:solidFill>
              </a:rPr>
              <a:t>never stopped</a:t>
            </a:r>
            <a:r>
              <a:rPr lang="en-US"/>
              <a:t>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Launched in 2008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Have a boost in the 2010s</a:t>
            </a:r>
          </a:p>
        </p:txBody>
      </p:sp>
      <p:pic>
        <p:nvPicPr>
          <p:cNvPr id="13" name="Picture 12" descr="A red arrow pointing up&#10;&#10;AI-generated content may be incorrect.">
            <a:extLst>
              <a:ext uri="{FF2B5EF4-FFF2-40B4-BE49-F238E27FC236}">
                <a16:creationId xmlns:a16="http://schemas.microsoft.com/office/drawing/2014/main" id="{8F3BF1EA-C106-784B-FD64-829DBA7FB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72" y="2397587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6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F44D-AD27-83CF-047F-8672186B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0CFC-CF20-4574-8A6A-C2E8FFBA4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58" y="256478"/>
            <a:ext cx="9079923" cy="871270"/>
          </a:xfrm>
        </p:spPr>
        <p:txBody>
          <a:bodyPr/>
          <a:lstStyle/>
          <a:p>
            <a:pPr algn="l"/>
            <a:r>
              <a:rPr lang="en-US" sz="5000">
                <a:solidFill>
                  <a:srgbClr val="00B050"/>
                </a:solidFill>
              </a:rPr>
              <a:t>Affects of Properties on Popularity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D0B5D-5ABD-781D-F5EC-7C15291256C7}"/>
              </a:ext>
            </a:extLst>
          </p:cNvPr>
          <p:cNvSpPr txBox="1"/>
          <p:nvPr/>
        </p:nvSpPr>
        <p:spPr>
          <a:xfrm>
            <a:off x="431406" y="1127748"/>
            <a:ext cx="658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Duration</a:t>
            </a:r>
            <a:r>
              <a:rPr lang="en-US" sz="2400" b="1" i="1"/>
              <a:t> change music popularity ?</a:t>
            </a:r>
          </a:p>
        </p:txBody>
      </p:sp>
      <p:pic>
        <p:nvPicPr>
          <p:cNvPr id="5" name="Picture 4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CA6EE9B0-354B-9CE1-16DA-1026EDA99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63" y="323620"/>
            <a:ext cx="671953" cy="672668"/>
          </a:xfrm>
          <a:prstGeom prst="rect">
            <a:avLst/>
          </a:prstGeom>
        </p:spPr>
      </p:pic>
      <p:pic>
        <p:nvPicPr>
          <p:cNvPr id="7" name="Picture 6" descr="A graph of a bar chart&#10;&#10;AI-generated content may be incorrect.">
            <a:extLst>
              <a:ext uri="{FF2B5EF4-FFF2-40B4-BE49-F238E27FC236}">
                <a16:creationId xmlns:a16="http://schemas.microsoft.com/office/drawing/2014/main" id="{B3E01BD4-4528-0D32-EBD0-EB598C9A8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6" y="1897039"/>
            <a:ext cx="7723762" cy="4424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ED617-8E4C-48F4-B3BC-A75448C27306}"/>
              </a:ext>
            </a:extLst>
          </p:cNvPr>
          <p:cNvSpPr txBox="1"/>
          <p:nvPr/>
        </p:nvSpPr>
        <p:spPr>
          <a:xfrm>
            <a:off x="8432456" y="3059668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210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14495-7864-4B6E-2665-675A188FD615}"/>
              </a:ext>
            </a:extLst>
          </p:cNvPr>
          <p:cNvSpPr txBox="1"/>
          <p:nvPr/>
        </p:nvSpPr>
        <p:spPr>
          <a:xfrm>
            <a:off x="8432457" y="3581967"/>
            <a:ext cx="3815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Too short (&lt; 2 min)</a:t>
            </a:r>
          </a:p>
          <a:p>
            <a:r>
              <a:rPr lang="en-US"/>
              <a:t>Not enough buildup &amp; emotional impact!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Too long (&gt; 5 min)</a:t>
            </a:r>
          </a:p>
          <a:p>
            <a:r>
              <a:rPr lang="en-US"/>
              <a:t>Skip this track…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E86692-2639-3AEB-CEF6-91DCE644829C}"/>
              </a:ext>
            </a:extLst>
          </p:cNvPr>
          <p:cNvSpPr/>
          <p:nvPr/>
        </p:nvSpPr>
        <p:spPr>
          <a:xfrm>
            <a:off x="3366930" y="2379862"/>
            <a:ext cx="345171" cy="3941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B0EDB-78B4-9F9D-682F-6053BFAF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0C6A-1F29-587A-00A6-EF76F54AC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58" y="256478"/>
            <a:ext cx="9079923" cy="871270"/>
          </a:xfrm>
        </p:spPr>
        <p:txBody>
          <a:bodyPr/>
          <a:lstStyle/>
          <a:p>
            <a:pPr algn="l"/>
            <a:r>
              <a:rPr lang="en-US" sz="5000">
                <a:solidFill>
                  <a:srgbClr val="00B050"/>
                </a:solidFill>
              </a:rPr>
              <a:t>Affects of Properties on Popularity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72B38-B23B-85B7-510F-4385126F1D08}"/>
              </a:ext>
            </a:extLst>
          </p:cNvPr>
          <p:cNvSpPr txBox="1"/>
          <p:nvPr/>
        </p:nvSpPr>
        <p:spPr>
          <a:xfrm>
            <a:off x="442558" y="1127748"/>
            <a:ext cx="658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Tempo</a:t>
            </a:r>
            <a:r>
              <a:rPr lang="en-US" sz="2400" b="1" i="1"/>
              <a:t> change music popularity ?</a:t>
            </a:r>
          </a:p>
        </p:txBody>
      </p:sp>
      <p:pic>
        <p:nvPicPr>
          <p:cNvPr id="5" name="Picture 4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BDECBA1A-5B77-597E-98F5-48FC1E5EA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63" y="323620"/>
            <a:ext cx="671953" cy="672668"/>
          </a:xfrm>
          <a:prstGeom prst="rect">
            <a:avLst/>
          </a:prstGeom>
        </p:spPr>
      </p:pic>
      <p:pic>
        <p:nvPicPr>
          <p:cNvPr id="7" name="Picture 6" descr="A graph of a bar chart&#10;&#10;AI-generated content may be incorrect.">
            <a:extLst>
              <a:ext uri="{FF2B5EF4-FFF2-40B4-BE49-F238E27FC236}">
                <a16:creationId xmlns:a16="http://schemas.microsoft.com/office/drawing/2014/main" id="{4C1CFF64-29A7-70B6-64E7-F78EC2E5B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2088107"/>
            <a:ext cx="7242086" cy="4283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C23192-3AD7-9477-2C45-DD52839EFBCB}"/>
              </a:ext>
            </a:extLst>
          </p:cNvPr>
          <p:cNvSpPr txBox="1"/>
          <p:nvPr/>
        </p:nvSpPr>
        <p:spPr>
          <a:xfrm>
            <a:off x="8432456" y="3059668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120 BPM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FDDEE-F1D5-201F-103E-5CF5DB39C75A}"/>
              </a:ext>
            </a:extLst>
          </p:cNvPr>
          <p:cNvSpPr txBox="1"/>
          <p:nvPr/>
        </p:nvSpPr>
        <p:spPr>
          <a:xfrm>
            <a:off x="8432457" y="3581967"/>
            <a:ext cx="3815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Too </a:t>
            </a:r>
            <a:r>
              <a:rPr lang="en-US" altLang="zh-CN">
                <a:solidFill>
                  <a:srgbClr val="00B050"/>
                </a:solidFill>
              </a:rPr>
              <a:t>slow</a:t>
            </a:r>
            <a:r>
              <a:rPr lang="en-US">
                <a:solidFill>
                  <a:srgbClr val="00B050"/>
                </a:solidFill>
              </a:rPr>
              <a:t> (&lt; 72BPM)</a:t>
            </a:r>
          </a:p>
          <a:p>
            <a:r>
              <a:rPr lang="en-US"/>
              <a:t>Maybe too chill to keep listeners engaged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Too </a:t>
            </a:r>
            <a:r>
              <a:rPr lang="en-US" altLang="zh-CN">
                <a:solidFill>
                  <a:srgbClr val="00B050"/>
                </a:solidFill>
              </a:rPr>
              <a:t>fast</a:t>
            </a:r>
            <a:r>
              <a:rPr lang="en-US">
                <a:solidFill>
                  <a:srgbClr val="00B050"/>
                </a:solidFill>
              </a:rPr>
              <a:t> (&gt; 140 BPM)</a:t>
            </a:r>
          </a:p>
          <a:p>
            <a:r>
              <a:rPr lang="en-US"/>
              <a:t>Maybe too intense for casual listening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F2C3ED-6E16-46D0-D0FC-ADF5CA987F9C}"/>
              </a:ext>
            </a:extLst>
          </p:cNvPr>
          <p:cNvSpPr/>
          <p:nvPr/>
        </p:nvSpPr>
        <p:spPr>
          <a:xfrm>
            <a:off x="4063601" y="2549772"/>
            <a:ext cx="345171" cy="3941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59F9E-1A5E-DD36-E1E9-851F60142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09BE8-9484-DEC3-A488-11DF37C64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58" y="256478"/>
            <a:ext cx="9079923" cy="871270"/>
          </a:xfrm>
        </p:spPr>
        <p:txBody>
          <a:bodyPr/>
          <a:lstStyle/>
          <a:p>
            <a:pPr algn="l"/>
            <a:r>
              <a:rPr lang="en-US" sz="5000">
                <a:solidFill>
                  <a:srgbClr val="00B050"/>
                </a:solidFill>
              </a:rPr>
              <a:t>Affects of Properties on Popularity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A8244E-8982-EAF6-6436-D393EDAA8990}"/>
              </a:ext>
            </a:extLst>
          </p:cNvPr>
          <p:cNvSpPr txBox="1"/>
          <p:nvPr/>
        </p:nvSpPr>
        <p:spPr>
          <a:xfrm>
            <a:off x="442558" y="1127748"/>
            <a:ext cx="6582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Energy</a:t>
            </a:r>
            <a:r>
              <a:rPr lang="en-US" sz="2400" b="1" i="1"/>
              <a:t> change music popularity ?</a:t>
            </a:r>
          </a:p>
        </p:txBody>
      </p:sp>
      <p:pic>
        <p:nvPicPr>
          <p:cNvPr id="5" name="Picture 4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17C09155-4951-3CFD-1EC6-8739E2F1C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63" y="323620"/>
            <a:ext cx="671953" cy="672668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1D78DB6F-577A-A6B1-6CDE-0E17F908B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1890216"/>
            <a:ext cx="7429309" cy="4442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501D6C-EDA0-4817-E0BD-18DE391AB762}"/>
              </a:ext>
            </a:extLst>
          </p:cNvPr>
          <p:cNvSpPr txBox="1"/>
          <p:nvPr/>
        </p:nvSpPr>
        <p:spPr>
          <a:xfrm>
            <a:off x="8432456" y="3059668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0.66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0AFD0-908E-FF8F-413F-B7A67FEF3C18}"/>
              </a:ext>
            </a:extLst>
          </p:cNvPr>
          <p:cNvSpPr txBox="1"/>
          <p:nvPr/>
        </p:nvSpPr>
        <p:spPr>
          <a:xfrm>
            <a:off x="8432457" y="3581967"/>
            <a:ext cx="3815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Too weak (&lt; 0.3)</a:t>
            </a:r>
          </a:p>
          <a:p>
            <a:r>
              <a:rPr lang="en-US"/>
              <a:t>Make people feel sleepy – don’t get that much love…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Too strong (&gt; 0.9)</a:t>
            </a:r>
          </a:p>
          <a:p>
            <a:r>
              <a:rPr lang="en-US"/>
              <a:t>People don’t want to be in full turbo mode all the time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DAE734-5297-2B34-35CB-24E0EDA59D8F}"/>
              </a:ext>
            </a:extLst>
          </p:cNvPr>
          <p:cNvSpPr/>
          <p:nvPr/>
        </p:nvSpPr>
        <p:spPr>
          <a:xfrm>
            <a:off x="5257099" y="2460683"/>
            <a:ext cx="345171" cy="3941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0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C2BAB-D1C3-D884-A7C7-66F1F1C89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7FDF-BD76-2966-0BA1-BE0D5CEBE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58" y="256478"/>
            <a:ext cx="9079923" cy="871270"/>
          </a:xfrm>
        </p:spPr>
        <p:txBody>
          <a:bodyPr/>
          <a:lstStyle/>
          <a:p>
            <a:pPr algn="l"/>
            <a:r>
              <a:rPr lang="en-US" sz="5000">
                <a:solidFill>
                  <a:srgbClr val="00B050"/>
                </a:solidFill>
              </a:rPr>
              <a:t>Affects of Properties on Popularity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64729-FCE4-CEFB-F91D-4235B03414DD}"/>
              </a:ext>
            </a:extLst>
          </p:cNvPr>
          <p:cNvSpPr txBox="1"/>
          <p:nvPr/>
        </p:nvSpPr>
        <p:spPr>
          <a:xfrm>
            <a:off x="442557" y="1127748"/>
            <a:ext cx="79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/>
              <a:t>How does </a:t>
            </a:r>
            <a:r>
              <a:rPr lang="en-US" sz="2400" b="1" i="1">
                <a:solidFill>
                  <a:srgbClr val="00B050"/>
                </a:solidFill>
              </a:rPr>
              <a:t>Danceability</a:t>
            </a:r>
            <a:r>
              <a:rPr lang="en-US" sz="2400" b="1" i="1"/>
              <a:t> change music popularity ?</a:t>
            </a:r>
          </a:p>
        </p:txBody>
      </p:sp>
      <p:pic>
        <p:nvPicPr>
          <p:cNvPr id="5" name="Picture 4" descr="A green circle with black lines in it&#10;&#10;AI-generated content may be incorrect.">
            <a:extLst>
              <a:ext uri="{FF2B5EF4-FFF2-40B4-BE49-F238E27FC236}">
                <a16:creationId xmlns:a16="http://schemas.microsoft.com/office/drawing/2014/main" id="{781A7089-40DA-6C2F-AC91-D76BCAB74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63" y="323620"/>
            <a:ext cx="671953" cy="672668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29DDCA92-BAA7-0035-206E-49F887A12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7" y="1788084"/>
            <a:ext cx="7445849" cy="4674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406E38-8EF5-C99F-252C-0D27FC4355EF}"/>
              </a:ext>
            </a:extLst>
          </p:cNvPr>
          <p:cNvSpPr txBox="1"/>
          <p:nvPr/>
        </p:nvSpPr>
        <p:spPr>
          <a:xfrm>
            <a:off x="8432456" y="3059668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0.54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2B007-4E6E-18EF-2EE0-B67EC0CBF5AC}"/>
              </a:ext>
            </a:extLst>
          </p:cNvPr>
          <p:cNvSpPr txBox="1"/>
          <p:nvPr/>
        </p:nvSpPr>
        <p:spPr>
          <a:xfrm>
            <a:off x="8432457" y="3581967"/>
            <a:ext cx="3815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Too </a:t>
            </a:r>
            <a:r>
              <a:rPr lang="en-US" altLang="zh-CN">
                <a:solidFill>
                  <a:srgbClr val="00B050"/>
                </a:solidFill>
              </a:rPr>
              <a:t>stiff</a:t>
            </a:r>
            <a:r>
              <a:rPr lang="en-US">
                <a:solidFill>
                  <a:srgbClr val="00B050"/>
                </a:solidFill>
              </a:rPr>
              <a:t> (&lt; 0.39)</a:t>
            </a:r>
          </a:p>
          <a:p>
            <a:r>
              <a:rPr lang="en-US"/>
              <a:t>Maybe they’re better for deep thoughts than dance…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B050"/>
                </a:solidFill>
              </a:rPr>
              <a:t>Too bouncy (&gt; 0.75)</a:t>
            </a:r>
          </a:p>
          <a:p>
            <a:r>
              <a:rPr lang="en-US"/>
              <a:t>The full-on dance tracks are too niche and intensive!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0E11CC-7B5B-DD62-D4AA-AAB2F7CE305A}"/>
              </a:ext>
            </a:extLst>
          </p:cNvPr>
          <p:cNvSpPr/>
          <p:nvPr/>
        </p:nvSpPr>
        <p:spPr>
          <a:xfrm>
            <a:off x="4582039" y="2520422"/>
            <a:ext cx="345171" cy="39416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Office PowerPoint</Application>
  <PresentationFormat>Widescreen</PresentationFormat>
  <Paragraphs>167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Calibri</vt:lpstr>
      <vt:lpstr>Wingdings</vt:lpstr>
      <vt:lpstr>Office Theme</vt:lpstr>
      <vt:lpstr>How to Create Popular Music on Spotify? </vt:lpstr>
      <vt:lpstr>Contents</vt:lpstr>
      <vt:lpstr>Music Properties</vt:lpstr>
      <vt:lpstr>Music Properties</vt:lpstr>
      <vt:lpstr>Popularity Time Trend</vt:lpstr>
      <vt:lpstr>Affects of Properties on Popularity</vt:lpstr>
      <vt:lpstr>Affects of Properties on Popularity</vt:lpstr>
      <vt:lpstr>Affects of Properties on Popularity</vt:lpstr>
      <vt:lpstr>Affects of Properties on Popularity</vt:lpstr>
      <vt:lpstr>Mode Preference</vt:lpstr>
      <vt:lpstr>Correlations between Different Properties </vt:lpstr>
      <vt:lpstr>Correlations between Different Properties </vt:lpstr>
      <vt:lpstr>Correlations between Different Properties </vt:lpstr>
      <vt:lpstr>Correlations between Different Properties </vt:lpstr>
      <vt:lpstr>Correlations between Different Properties </vt:lpstr>
      <vt:lpstr>Preference Maps</vt:lpstr>
      <vt:lpstr>Preference Maps</vt:lpstr>
      <vt:lpstr>Preference Maps</vt:lpstr>
      <vt:lpstr>Preference Maps</vt:lpstr>
      <vt:lpstr>Key Takeaways</vt:lpstr>
      <vt:lpstr>Dashboard</vt:lpstr>
      <vt:lpstr>Infographic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Chuyang Yu</dc:creator>
  <cp:lastModifiedBy>Chuyang Yu</cp:lastModifiedBy>
  <cp:revision>3</cp:revision>
  <dcterms:created xsi:type="dcterms:W3CDTF">2025-03-09T17:56:55Z</dcterms:created>
  <dcterms:modified xsi:type="dcterms:W3CDTF">2025-03-13T23:08:45Z</dcterms:modified>
</cp:coreProperties>
</file>